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7" r:id="rId2"/>
  </p:sldMasterIdLst>
  <p:notesMasterIdLst>
    <p:notesMasterId r:id="rId34"/>
  </p:notesMasterIdLst>
  <p:handoutMasterIdLst>
    <p:handoutMasterId r:id="rId35"/>
  </p:handoutMasterIdLst>
  <p:sldIdLst>
    <p:sldId id="381" r:id="rId3"/>
    <p:sldId id="638" r:id="rId4"/>
    <p:sldId id="639" r:id="rId5"/>
    <p:sldId id="640" r:id="rId6"/>
    <p:sldId id="641" r:id="rId7"/>
    <p:sldId id="642" r:id="rId8"/>
    <p:sldId id="645" r:id="rId9"/>
    <p:sldId id="647" r:id="rId10"/>
    <p:sldId id="648" r:id="rId11"/>
    <p:sldId id="664" r:id="rId12"/>
    <p:sldId id="665" r:id="rId13"/>
    <p:sldId id="676" r:id="rId14"/>
    <p:sldId id="677" r:id="rId15"/>
    <p:sldId id="668" r:id="rId16"/>
    <p:sldId id="669" r:id="rId17"/>
    <p:sldId id="670" r:id="rId18"/>
    <p:sldId id="635" r:id="rId19"/>
    <p:sldId id="636" r:id="rId20"/>
    <p:sldId id="606" r:id="rId21"/>
    <p:sldId id="607" r:id="rId22"/>
    <p:sldId id="604" r:id="rId23"/>
    <p:sldId id="622" r:id="rId24"/>
    <p:sldId id="608" r:id="rId25"/>
    <p:sldId id="610" r:id="rId26"/>
    <p:sldId id="611" r:id="rId27"/>
    <p:sldId id="613" r:id="rId28"/>
    <p:sldId id="614" r:id="rId29"/>
    <p:sldId id="616" r:id="rId30"/>
    <p:sldId id="619" r:id="rId31"/>
    <p:sldId id="679" r:id="rId32"/>
    <p:sldId id="680" r:id="rId33"/>
  </p:sldIdLst>
  <p:sldSz cx="9144000" cy="6858000" type="overhead"/>
  <p:notesSz cx="7099300" cy="10234613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A4391C"/>
    <a:srgbClr val="FFFFCC"/>
    <a:srgbClr val="0000CC"/>
    <a:srgbClr val="FFFF00"/>
    <a:srgbClr val="00CC99"/>
    <a:srgbClr val="92522E"/>
    <a:srgbClr val="52D85F"/>
    <a:srgbClr val="00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Estilo com Tema 1 - Ênfas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-2946" y="-96"/>
      </p:cViewPr>
      <p:guideLst>
        <p:guide orient="horz" pos="3091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hathor\arquivos\ANDIFES\Assessoria%20de%20Comunica&#231;&#227;o\Elo\Ubes\ANDIFES_Vagas_ES_2009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hathor\arquivos\ANDIFES\Assessoria%20de%20Comunica&#231;&#227;o\Elo\Ubes\ANDIFES_Vagas_ES_2009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1751531058619034E-2"/>
          <c:y val="0.18103615386060448"/>
          <c:w val="0.51573097614272811"/>
          <c:h val="0.79466819240620001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1.2393644740648619E-2"/>
                  <c:y val="3.2190434406962082E-3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386671941759829"/>
                  <c:y val="3.5280127833252614E-2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2389873140857504E-2"/>
                  <c:y val="-1.2391459663530887E-2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Plan1!$A$3:$A$5</c:f>
              <c:strCache>
                <c:ptCount val="3"/>
                <c:pt idx="0">
                  <c:v>vagas oferecidas</c:v>
                </c:pt>
                <c:pt idx="1">
                  <c:v>canditados inscritos</c:v>
                </c:pt>
                <c:pt idx="2">
                  <c:v>ingressos</c:v>
                </c:pt>
              </c:strCache>
            </c:strRef>
          </c:cat>
          <c:val>
            <c:numRef>
              <c:f>Plan1!$B$3:$B$5</c:f>
              <c:numCache>
                <c:formatCode>#,##0</c:formatCode>
                <c:ptCount val="3"/>
                <c:pt idx="0">
                  <c:v>393882</c:v>
                </c:pt>
                <c:pt idx="1">
                  <c:v>2589097</c:v>
                </c:pt>
                <c:pt idx="2">
                  <c:v>354331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71069580498866713"/>
          <c:y val="0.20325724599289763"/>
          <c:w val="0.26564206349206348"/>
          <c:h val="0.75886410841870544"/>
        </c:manualLayout>
      </c:layout>
      <c:overlay val="0"/>
      <c:txPr>
        <a:bodyPr/>
        <a:lstStyle/>
        <a:p>
          <a:pPr rtl="0">
            <a:defRPr sz="3200" b="1"/>
          </a:pPr>
          <a:endParaRPr lang="pt-BR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551170122736913E-2"/>
          <c:y val="0.17563052131664067"/>
          <c:w val="0.62284164455205193"/>
          <c:h val="0.73964741199617123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2.770.797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3.634.333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1.157.057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Plan2!$A$2:$A$4</c:f>
              <c:strCache>
                <c:ptCount val="3"/>
                <c:pt idx="0">
                  <c:v>vagas oferecidas</c:v>
                </c:pt>
                <c:pt idx="1">
                  <c:v>canditados inscritos</c:v>
                </c:pt>
                <c:pt idx="2">
                  <c:v>ingressos</c:v>
                </c:pt>
              </c:strCache>
            </c:strRef>
          </c:cat>
          <c:val>
            <c:numRef>
              <c:f>Plan2!$B$2:$B$4</c:f>
              <c:numCache>
                <c:formatCode>General</c:formatCode>
                <c:ptCount val="3"/>
                <c:pt idx="0">
                  <c:v>2770797</c:v>
                </c:pt>
                <c:pt idx="1">
                  <c:v>3634333</c:v>
                </c:pt>
                <c:pt idx="2">
                  <c:v>1157057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11241007415091"/>
          <c:y val="0.21815038596723726"/>
          <c:w val="0.28951923960072357"/>
          <c:h val="0.66874899785956998"/>
        </c:manualLayout>
      </c:layout>
      <c:overlay val="0"/>
      <c:txPr>
        <a:bodyPr/>
        <a:lstStyle/>
        <a:p>
          <a:pPr>
            <a:defRPr sz="3200"/>
          </a:pPr>
          <a:endParaRPr lang="pt-BR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0.14912</cdr:x>
      <cdr:y>0.01433</cdr:y>
    </cdr:from>
    <cdr:to>
      <cdr:x>0.91228</cdr:x>
      <cdr:y>0.14613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1214446" y="80873"/>
          <a:ext cx="6215106" cy="7438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pt-BR" sz="4300" b="1" dirty="0"/>
            <a:t>Ensino Superior </a:t>
          </a:r>
          <a:r>
            <a:rPr lang="pt-BR" sz="4300" b="1" baseline="0" dirty="0" smtClean="0"/>
            <a:t>Público</a:t>
          </a:r>
          <a:endParaRPr lang="pt-BR" sz="43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0.12959</cdr:x>
      <cdr:y>0.01205</cdr:y>
    </cdr:from>
    <cdr:to>
      <cdr:x>0.94765</cdr:x>
      <cdr:y>0.18219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1143008" y="71438"/>
          <a:ext cx="7215238" cy="1008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pt-BR" sz="4300" b="1" dirty="0"/>
            <a:t>Ensino </a:t>
          </a:r>
          <a:r>
            <a:rPr lang="pt-BR" sz="4300" b="1" dirty="0" smtClean="0"/>
            <a:t>Superior Privado</a:t>
          </a:r>
          <a:endParaRPr lang="pt-BR" sz="43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397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57"/>
            <a:ext cx="3076590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092" tIns="0" rIns="20092" bIns="0" numCol="1" anchor="t" anchorCtr="0" compatLnSpc="1">
            <a:prstTxWarp prst="textNoShape">
              <a:avLst/>
            </a:prstTxWarp>
          </a:bodyPr>
          <a:lstStyle>
            <a:lvl1pPr>
              <a:defRPr sz="1100" i="1"/>
            </a:lvl1pPr>
          </a:lstStyle>
          <a:p>
            <a:endParaRPr lang="pt-B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10" y="-1657"/>
            <a:ext cx="3076590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092" tIns="0" rIns="20092" bIns="0" numCol="1" anchor="t" anchorCtr="0" compatLnSpc="1">
            <a:prstTxWarp prst="textNoShape">
              <a:avLst/>
            </a:prstTxWarp>
          </a:bodyPr>
          <a:lstStyle>
            <a:lvl1pPr algn="r">
              <a:defRPr sz="1100" i="1"/>
            </a:lvl1pPr>
          </a:lstStyle>
          <a:p>
            <a:endParaRPr lang="pt-B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1713" y="776288"/>
            <a:ext cx="5095875" cy="3821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20" y="4860614"/>
            <a:ext cx="5207061" cy="46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2" tIns="48556" rIns="97112" bIns="485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3"/>
            <a:ext cx="3076590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092" tIns="0" rIns="20092" bIns="0" numCol="1" anchor="b" anchorCtr="0" compatLnSpc="1">
            <a:prstTxWarp prst="textNoShape">
              <a:avLst/>
            </a:prstTxWarp>
          </a:bodyPr>
          <a:lstStyle>
            <a:lvl1pPr>
              <a:defRPr sz="1100" i="1"/>
            </a:lvl1pPr>
          </a:lstStyle>
          <a:p>
            <a:endParaRPr lang="pt-B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10" y="9722883"/>
            <a:ext cx="3076590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092" tIns="0" rIns="20092" bIns="0" numCol="1" anchor="b" anchorCtr="0" compatLnSpc="1">
            <a:prstTxWarp prst="textNoShape">
              <a:avLst/>
            </a:prstTxWarp>
          </a:bodyPr>
          <a:lstStyle>
            <a:lvl1pPr algn="r">
              <a:defRPr sz="1100" i="1"/>
            </a:lvl1pPr>
          </a:lstStyle>
          <a:p>
            <a:fld id="{F25AB4AA-F5EF-4C59-BDBB-069BB24D2D20}" type="slidenum">
              <a:rPr lang="pt-BR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358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CC28BD-EBD3-4691-A0D4-CE1326DE48EB}" type="slidenum">
              <a:rPr lang="pt-BR"/>
              <a:pPr/>
              <a:t>1</a:t>
            </a:fld>
            <a:endParaRPr lang="pt-BR"/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C9C69-0089-42B6-8933-3F781908320C}" type="slidenum">
              <a:rPr lang="pt-BR">
                <a:solidFill>
                  <a:prstClr val="black"/>
                </a:solidFill>
              </a:rPr>
              <a:pPr/>
              <a:t>16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FBD7C-EDBE-4089-8363-0537CC7A601D}" type="slidenum">
              <a:rPr lang="pt-BR"/>
              <a:pPr/>
              <a:t>17</a:t>
            </a:fld>
            <a:endParaRPr lang="pt-BR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FBD7C-EDBE-4089-8363-0537CC7A601D}" type="slidenum">
              <a:rPr lang="pt-BR"/>
              <a:pPr/>
              <a:t>18</a:t>
            </a:fld>
            <a:endParaRPr lang="pt-BR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FCE5B-7E54-4180-9941-FEB4CB4B2050}" type="slidenum">
              <a:rPr lang="pt-BR"/>
              <a:pPr/>
              <a:t>19</a:t>
            </a:fld>
            <a:endParaRPr lang="pt-BR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FCE5B-7E54-4180-9941-FEB4CB4B2050}" type="slidenum">
              <a:rPr lang="pt-BR"/>
              <a:pPr/>
              <a:t>20</a:t>
            </a:fld>
            <a:endParaRPr lang="pt-BR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FBD7C-EDBE-4089-8363-0537CC7A601D}" type="slidenum">
              <a:rPr lang="pt-BR"/>
              <a:pPr/>
              <a:t>21</a:t>
            </a:fld>
            <a:endParaRPr lang="pt-BR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FBD7C-EDBE-4089-8363-0537CC7A601D}" type="slidenum">
              <a:rPr lang="pt-BR"/>
              <a:pPr/>
              <a:t>22</a:t>
            </a:fld>
            <a:endParaRPr lang="pt-BR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FCE5B-7E54-4180-9941-FEB4CB4B2050}" type="slidenum">
              <a:rPr lang="pt-BR"/>
              <a:pPr/>
              <a:t>23</a:t>
            </a:fld>
            <a:endParaRPr lang="pt-BR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FCE5B-7E54-4180-9941-FEB4CB4B2050}" type="slidenum">
              <a:rPr lang="pt-BR"/>
              <a:pPr/>
              <a:t>24</a:t>
            </a:fld>
            <a:endParaRPr lang="pt-BR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FCE5B-7E54-4180-9941-FEB4CB4B2050}" type="slidenum">
              <a:rPr lang="pt-BR"/>
              <a:pPr/>
              <a:t>25</a:t>
            </a:fld>
            <a:endParaRPr lang="pt-BR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FBD7C-EDBE-4089-8363-0537CC7A601D}" type="slidenum">
              <a:rPr lang="pt-BR"/>
              <a:pPr/>
              <a:t>5</a:t>
            </a:fld>
            <a:endParaRPr lang="pt-BR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FCE5B-7E54-4180-9941-FEB4CB4B2050}" type="slidenum">
              <a:rPr lang="pt-BR"/>
              <a:pPr/>
              <a:t>26</a:t>
            </a:fld>
            <a:endParaRPr lang="pt-BR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FCE5B-7E54-4180-9941-FEB4CB4B2050}" type="slidenum">
              <a:rPr lang="pt-BR"/>
              <a:pPr/>
              <a:t>27</a:t>
            </a:fld>
            <a:endParaRPr lang="pt-BR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FCE5B-7E54-4180-9941-FEB4CB4B2050}" type="slidenum">
              <a:rPr lang="pt-BR"/>
              <a:pPr/>
              <a:t>28</a:t>
            </a:fld>
            <a:endParaRPr lang="pt-BR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FCE5B-7E54-4180-9941-FEB4CB4B2050}" type="slidenum">
              <a:rPr lang="pt-BR"/>
              <a:pPr/>
              <a:t>29</a:t>
            </a:fld>
            <a:endParaRPr lang="pt-BR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FBD7C-EDBE-4089-8363-0537CC7A601D}" type="slidenum">
              <a:rPr lang="pt-BR"/>
              <a:pPr/>
              <a:t>6</a:t>
            </a:fld>
            <a:endParaRPr lang="pt-BR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FBD7C-EDBE-4089-8363-0537CC7A601D}" type="slidenum">
              <a:rPr lang="pt-BR"/>
              <a:pPr/>
              <a:t>8</a:t>
            </a:fld>
            <a:endParaRPr lang="pt-BR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C9C69-0089-42B6-8933-3F781908320C}" type="slidenum">
              <a:rPr lang="pt-BR">
                <a:solidFill>
                  <a:prstClr val="black"/>
                </a:solidFill>
              </a:rPr>
              <a:pPr/>
              <a:t>10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C9C69-0089-42B6-8933-3F781908320C}" type="slidenum">
              <a:rPr lang="pt-BR">
                <a:solidFill>
                  <a:prstClr val="black"/>
                </a:solidFill>
              </a:rPr>
              <a:pPr/>
              <a:t>11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3686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4763" indent="-309524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38098" indent="-24762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33337" indent="-24762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228576" indent="-24762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C882A8-17A4-47B9-847A-C96FAE013BF7}" type="slidenum">
              <a:rPr lang="pt-BR" smtClean="0"/>
              <a:pPr eaLnBrk="1" hangingPunct="1"/>
              <a:t>13</a:t>
            </a:fld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C9C69-0089-42B6-8933-3F781908320C}" type="slidenum">
              <a:rPr lang="pt-BR">
                <a:solidFill>
                  <a:prstClr val="black"/>
                </a:solidFill>
              </a:rPr>
              <a:pPr/>
              <a:t>14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C9C69-0089-42B6-8933-3F781908320C}" type="slidenum">
              <a:rPr lang="pt-BR">
                <a:solidFill>
                  <a:prstClr val="black"/>
                </a:solidFill>
              </a:rPr>
              <a:pPr/>
              <a:t>15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389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267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0934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497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32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4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77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8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90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6415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681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8217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9692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8286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8" y="6096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54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8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8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B5A69-7B6D-48A7-A280-6413EE731F5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493891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1" r:id="rId3"/>
    <p:sldLayoutId id="2147483650" r:id="rId4"/>
    <p:sldLayoutId id="214748366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Monotype Sorts" pitchFamily="2" charset="2"/>
        <a:buChar char="m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FF"/>
        </a:buClr>
        <a:buFont typeface="Monotype Sorts" pitchFamily="2" charset="2"/>
        <a:buChar char="í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8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8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14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Monotype Sorts" pitchFamily="2" charset="2"/>
        <a:buChar char="m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FF"/>
        </a:buClr>
        <a:buFont typeface="Monotype Sorts" pitchFamily="2" charset="2"/>
        <a:buChar char="í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ia.gov/cia/publications/factbook/flags/rs-flag.html" TargetMode="External"/><Relationship Id="rId13" Type="http://schemas.openxmlformats.org/officeDocument/2006/relationships/image" Target="../media/image7.png"/><Relationship Id="rId18" Type="http://schemas.openxmlformats.org/officeDocument/2006/relationships/hyperlink" Target="http://www.cia.gov/cia/publications/factbook/flags/bg-flag.html" TargetMode="External"/><Relationship Id="rId26" Type="http://schemas.openxmlformats.org/officeDocument/2006/relationships/hyperlink" Target="http://www.cia.gov/cia/publications/factbook/flags/fr-flag.html" TargetMode="External"/><Relationship Id="rId39" Type="http://schemas.openxmlformats.org/officeDocument/2006/relationships/image" Target="../media/image20.png"/><Relationship Id="rId3" Type="http://schemas.openxmlformats.org/officeDocument/2006/relationships/image" Target="../media/image2.png"/><Relationship Id="rId21" Type="http://schemas.openxmlformats.org/officeDocument/2006/relationships/image" Target="../media/image11.png"/><Relationship Id="rId34" Type="http://schemas.openxmlformats.org/officeDocument/2006/relationships/hyperlink" Target="http://www.cia.gov/cia/publications/factbook/flags/sp-flag.html" TargetMode="External"/><Relationship Id="rId7" Type="http://schemas.openxmlformats.org/officeDocument/2006/relationships/image" Target="../media/image4.png"/><Relationship Id="rId12" Type="http://schemas.openxmlformats.org/officeDocument/2006/relationships/hyperlink" Target="http://www.cia.gov/cia/publications/factbook/flags/mx-flag.html" TargetMode="External"/><Relationship Id="rId17" Type="http://schemas.openxmlformats.org/officeDocument/2006/relationships/image" Target="../media/image9.png"/><Relationship Id="rId25" Type="http://schemas.openxmlformats.org/officeDocument/2006/relationships/image" Target="../media/image13.png"/><Relationship Id="rId33" Type="http://schemas.openxmlformats.org/officeDocument/2006/relationships/image" Target="../media/image17.png"/><Relationship Id="rId38" Type="http://schemas.openxmlformats.org/officeDocument/2006/relationships/hyperlink" Target="http://www.cia.gov/cia/publications/factbook/flags/as-flag.html" TargetMode="External"/><Relationship Id="rId2" Type="http://schemas.openxmlformats.org/officeDocument/2006/relationships/hyperlink" Target="http://www.cia.gov/cia/publications/factbook/flags/ch-flag.html" TargetMode="External"/><Relationship Id="rId16" Type="http://schemas.openxmlformats.org/officeDocument/2006/relationships/hyperlink" Target="http://www.cia.gov/cia/publications/factbook/flags/it-flag.html" TargetMode="External"/><Relationship Id="rId20" Type="http://schemas.openxmlformats.org/officeDocument/2006/relationships/hyperlink" Target="http://www.cia.gov/cia/publications/factbook/flags/pk-flag.html" TargetMode="External"/><Relationship Id="rId29" Type="http://schemas.openxmlformats.org/officeDocument/2006/relationships/image" Target="../media/image15.png"/><Relationship Id="rId41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cia.gov/cia/publications/factbook/flags/br-flag.html" TargetMode="External"/><Relationship Id="rId11" Type="http://schemas.openxmlformats.org/officeDocument/2006/relationships/image" Target="../media/image6.png"/><Relationship Id="rId24" Type="http://schemas.openxmlformats.org/officeDocument/2006/relationships/hyperlink" Target="http://www.cia.gov/cia/publications/factbook/flags/uk-flag.html" TargetMode="External"/><Relationship Id="rId32" Type="http://schemas.openxmlformats.org/officeDocument/2006/relationships/hyperlink" Target="http://www.cia.gov/cia/publications/factbook/flags/nl-flag.html" TargetMode="External"/><Relationship Id="rId37" Type="http://schemas.openxmlformats.org/officeDocument/2006/relationships/image" Target="../media/image19.png"/><Relationship Id="rId40" Type="http://schemas.openxmlformats.org/officeDocument/2006/relationships/hyperlink" Target="http://www.cia.gov/cia/publications/factbook/flags/id-flag.html" TargetMode="External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openxmlformats.org/officeDocument/2006/relationships/hyperlink" Target="http://www.cia.gov/cia/publications/factbook/flags/gm-flag.html" TargetMode="External"/><Relationship Id="rId36" Type="http://schemas.openxmlformats.org/officeDocument/2006/relationships/hyperlink" Target="http://www.cia.gov/cia/publications/factbook/flags/ca-flag.html" TargetMode="External"/><Relationship Id="rId10" Type="http://schemas.openxmlformats.org/officeDocument/2006/relationships/hyperlink" Target="http://www.cia.gov/cia/publications/factbook/flags/ja-flag.html" TargetMode="External"/><Relationship Id="rId19" Type="http://schemas.openxmlformats.org/officeDocument/2006/relationships/image" Target="../media/image10.png"/><Relationship Id="rId31" Type="http://schemas.openxmlformats.org/officeDocument/2006/relationships/image" Target="../media/image16.png"/><Relationship Id="rId4" Type="http://schemas.openxmlformats.org/officeDocument/2006/relationships/hyperlink" Target="http://www.cia.gov/cia/publications/factbook/flags/us-flag.html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://www.cia.gov/cia/publications/factbook/flags/in-flag.html" TargetMode="External"/><Relationship Id="rId22" Type="http://schemas.openxmlformats.org/officeDocument/2006/relationships/hyperlink" Target="http://www.cia.gov/cia/publications/factbook/flags/ni-flag.html" TargetMode="External"/><Relationship Id="rId27" Type="http://schemas.openxmlformats.org/officeDocument/2006/relationships/image" Target="../media/image14.png"/><Relationship Id="rId30" Type="http://schemas.openxmlformats.org/officeDocument/2006/relationships/hyperlink" Target="http://www.cia.gov/cia/publications/factbook/flags/ks-flag.html" TargetMode="External"/><Relationship Id="rId35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Planilha_do_Microsoft_Excel_97-20032.xls"/><Relationship Id="rId5" Type="http://schemas.openxmlformats.org/officeDocument/2006/relationships/image" Target="../media/image29.emf"/><Relationship Id="rId4" Type="http://schemas.openxmlformats.org/officeDocument/2006/relationships/oleObject" Target="../embeddings/Planilha_do_Microsoft_Excel_97-20031.xls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59654" y="1350292"/>
            <a:ext cx="8897257" cy="3497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defRPr/>
            </a:pPr>
            <a:r>
              <a:rPr lang="pt-BR" sz="3600" b="1" dirty="0" smtClean="0">
                <a:solidFill>
                  <a:srgbClr val="000099"/>
                </a:solidFill>
                <a:latin typeface="+mj-lt"/>
              </a:rPr>
              <a:t>Educação: Tendências e Perspectivas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defRPr/>
            </a:pPr>
            <a:endParaRPr lang="pt-BR" sz="1400" b="1" dirty="0" smtClean="0">
              <a:solidFill>
                <a:srgbClr val="000099"/>
              </a:solidFill>
              <a:latin typeface="+mj-lt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defRPr/>
            </a:pPr>
            <a:r>
              <a:rPr lang="pt-BR" sz="4000" b="1" dirty="0" smtClean="0">
                <a:solidFill>
                  <a:srgbClr val="000099"/>
                </a:solidFill>
                <a:latin typeface="+mj-lt"/>
              </a:rPr>
              <a:t>Tendências e Desafios da Universidade Brasileira</a:t>
            </a:r>
            <a:endParaRPr kumimoji="0" lang="en-US" sz="4000" b="1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uLnTx/>
              <a:uFillTx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kumimoji="0" lang="pt-BR" sz="18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kumimoji="0" lang="en-US" b="1" i="0" strike="noStrike" kern="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uLnTx/>
                <a:uFillTx/>
                <a:latin typeface="+mj-lt"/>
                <a:ea typeface="+mn-ea"/>
                <a:cs typeface="+mn-cs"/>
              </a:rPr>
              <a:t>Alvaro T. </a:t>
            </a:r>
            <a:r>
              <a:rPr kumimoji="0" lang="en-US" b="1" i="0" strike="noStrike" kern="0" cap="none" spc="0" normalizeH="0" baseline="0" noProof="0" dirty="0" err="1" smtClean="0">
                <a:ln>
                  <a:noFill/>
                </a:ln>
                <a:solidFill>
                  <a:srgbClr val="990033"/>
                </a:solidFill>
                <a:uLnTx/>
                <a:uFillTx/>
                <a:latin typeface="+mj-lt"/>
                <a:ea typeface="+mn-ea"/>
                <a:cs typeface="+mn-cs"/>
              </a:rPr>
              <a:t>Prata</a:t>
            </a:r>
            <a:endParaRPr kumimoji="0" lang="en-US" b="1" i="0" strike="noStrike" kern="0" cap="none" spc="0" normalizeH="0" baseline="0" noProof="0" dirty="0" smtClean="0">
              <a:ln>
                <a:noFill/>
              </a:ln>
              <a:solidFill>
                <a:srgbClr val="990033"/>
              </a:solidFill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US" sz="2000" b="1" kern="0" dirty="0" err="1" smtClean="0">
                <a:solidFill>
                  <a:srgbClr val="990033"/>
                </a:solidFill>
                <a:latin typeface="+mj-lt"/>
              </a:rPr>
              <a:t>Reitor</a:t>
            </a:r>
            <a:endParaRPr kumimoji="0" lang="en-US" b="1" i="0" strike="noStrike" kern="0" cap="none" spc="0" normalizeH="0" baseline="0" noProof="0" dirty="0" smtClean="0">
              <a:ln>
                <a:noFill/>
              </a:ln>
              <a:solidFill>
                <a:srgbClr val="990033"/>
              </a:solidFill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US" sz="2000" b="1" kern="0" dirty="0" err="1" smtClean="0">
                <a:solidFill>
                  <a:srgbClr val="990033"/>
                </a:solidFill>
                <a:latin typeface="+mj-lt"/>
              </a:rPr>
              <a:t>Universidade</a:t>
            </a:r>
            <a:r>
              <a:rPr lang="en-US" sz="2000" b="1" kern="0" dirty="0" smtClean="0">
                <a:solidFill>
                  <a:srgbClr val="990033"/>
                </a:solidFill>
                <a:latin typeface="+mj-lt"/>
              </a:rPr>
              <a:t> Federal de Santa </a:t>
            </a:r>
            <a:r>
              <a:rPr lang="en-US" sz="2000" b="1" kern="0" dirty="0" err="1" smtClean="0">
                <a:solidFill>
                  <a:srgbClr val="990033"/>
                </a:solidFill>
                <a:latin typeface="+mj-lt"/>
              </a:rPr>
              <a:t>Catarina</a:t>
            </a:r>
            <a:endParaRPr kumimoji="0" lang="pt-BR" sz="2000" b="1" i="0" strike="noStrike" kern="0" cap="none" spc="0" normalizeH="0" baseline="0" noProof="0" dirty="0" smtClean="0">
              <a:ln>
                <a:noFill/>
              </a:ln>
              <a:solidFill>
                <a:srgbClr val="990033"/>
              </a:solidFill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6" name="Picture 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0707" y="4719484"/>
            <a:ext cx="1509797" cy="159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2208997" y="5667334"/>
            <a:ext cx="4726006" cy="659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endParaRPr lang="pt-BR" sz="1400" b="1" dirty="0" smtClean="0">
              <a:solidFill>
                <a:srgbClr val="0000CC"/>
              </a:solidFill>
              <a:latin typeface="+mn-lt"/>
            </a:endParaRPr>
          </a:p>
          <a:p>
            <a:pPr algn="ctr" eaLnBrk="1" hangingPunct="1"/>
            <a:r>
              <a:rPr lang="pt-BR" sz="1400" b="1" dirty="0" smtClean="0">
                <a:solidFill>
                  <a:srgbClr val="0000CC"/>
                </a:solidFill>
                <a:latin typeface="+mn-lt"/>
              </a:rPr>
              <a:t>Florianópolis, 21 </a:t>
            </a:r>
            <a:r>
              <a:rPr lang="pt-BR" sz="1400" b="1" dirty="0">
                <a:solidFill>
                  <a:srgbClr val="0000CC"/>
                </a:solidFill>
                <a:latin typeface="+mn-lt"/>
              </a:rPr>
              <a:t>de </a:t>
            </a:r>
            <a:r>
              <a:rPr lang="pt-BR" sz="1400" b="1" dirty="0" smtClean="0">
                <a:solidFill>
                  <a:srgbClr val="0000CC"/>
                </a:solidFill>
                <a:latin typeface="+mn-lt"/>
              </a:rPr>
              <a:t>junho </a:t>
            </a:r>
            <a:r>
              <a:rPr lang="pt-BR" sz="1400" b="1" dirty="0">
                <a:solidFill>
                  <a:srgbClr val="0000CC"/>
                </a:solidFill>
                <a:latin typeface="+mn-lt"/>
              </a:rPr>
              <a:t>d</a:t>
            </a:r>
            <a:r>
              <a:rPr lang="en-US" sz="1400" b="1" dirty="0">
                <a:solidFill>
                  <a:srgbClr val="0000CC"/>
                </a:solidFill>
                <a:latin typeface="+mn-lt"/>
              </a:rPr>
              <a:t>e </a:t>
            </a:r>
            <a:r>
              <a:rPr lang="en-US" sz="1400" b="1" dirty="0" smtClean="0">
                <a:solidFill>
                  <a:srgbClr val="0000CC"/>
                </a:solidFill>
                <a:latin typeface="+mn-lt"/>
              </a:rPr>
              <a:t>2011</a:t>
            </a:r>
            <a:endParaRPr lang="en-US" sz="1400" b="1" dirty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51202" name="AutoShape 2" descr="http://www.ahk.org.br/extranet/departamentos/foto/Logos_pag_dep_DWIH.jpg"/>
          <p:cNvSpPr>
            <a:spLocks noChangeAspect="1" noChangeArrowheads="1"/>
          </p:cNvSpPr>
          <p:nvPr/>
        </p:nvSpPr>
        <p:spPr bwMode="auto">
          <a:xfrm>
            <a:off x="155575" y="-395288"/>
            <a:ext cx="3886200" cy="828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4" name="AutoShape 4" descr="http://www.ahk.org.br/extranet/departamentos/foto/Logos_pag_dep_DWIH.jpg"/>
          <p:cNvSpPr>
            <a:spLocks noChangeAspect="1" noChangeArrowheads="1"/>
          </p:cNvSpPr>
          <p:nvPr/>
        </p:nvSpPr>
        <p:spPr bwMode="auto">
          <a:xfrm>
            <a:off x="155575" y="-395288"/>
            <a:ext cx="3886200" cy="828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CaixaDeTexto 5"/>
          <p:cNvSpPr txBox="1">
            <a:spLocks noChangeArrowheads="1"/>
          </p:cNvSpPr>
          <p:nvPr/>
        </p:nvSpPr>
        <p:spPr bwMode="auto">
          <a:xfrm>
            <a:off x="431800" y="508914"/>
            <a:ext cx="8280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2000" b="1" dirty="0" smtClean="0">
                <a:solidFill>
                  <a:srgbClr val="800000"/>
                </a:solidFill>
              </a:rPr>
              <a:t>CONSELHO ESTADUAL DE EDUCAÇÃO</a:t>
            </a:r>
            <a:endParaRPr lang="pt-BR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609600"/>
            <a:ext cx="8715404" cy="1143000"/>
          </a:xfrm>
        </p:spPr>
        <p:txBody>
          <a:bodyPr/>
          <a:lstStyle/>
          <a:p>
            <a:pPr algn="l"/>
            <a:r>
              <a:rPr lang="en-US" dirty="0" err="1" smtClean="0"/>
              <a:t>Fatos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o </a:t>
            </a:r>
            <a:r>
              <a:rPr lang="en-US" dirty="0" err="1" smtClean="0"/>
              <a:t>Ensino</a:t>
            </a:r>
            <a:r>
              <a:rPr lang="en-US" dirty="0" smtClean="0"/>
              <a:t> de </a:t>
            </a:r>
            <a:r>
              <a:rPr lang="en-US" dirty="0" err="1" smtClean="0"/>
              <a:t>Graduação</a:t>
            </a: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829126" y="2146037"/>
            <a:ext cx="7813963" cy="429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6 </a:t>
            </a:r>
            <a:r>
              <a:rPr lang="en-US" sz="2200" b="1" dirty="0" err="1" smtClean="0">
                <a:solidFill>
                  <a:srgbClr val="C00000"/>
                </a:solidFill>
                <a:latin typeface="Arial"/>
              </a:rPr>
              <a:t>milhões</a:t>
            </a: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de </a:t>
            </a:r>
            <a:r>
              <a:rPr lang="en-US" sz="2200" b="1" dirty="0" err="1" smtClean="0">
                <a:solidFill>
                  <a:srgbClr val="C00000"/>
                </a:solidFill>
                <a:latin typeface="Arial"/>
              </a:rPr>
              <a:t>alunos</a:t>
            </a: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de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graduação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matriculados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;</a:t>
            </a:r>
            <a:endParaRPr lang="en-US" sz="2200" b="1" dirty="0">
              <a:solidFill>
                <a:srgbClr val="C00000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27 mil </a:t>
            </a:r>
            <a:r>
              <a:rPr lang="en-US" sz="2200" b="1" dirty="0" err="1" smtClean="0">
                <a:solidFill>
                  <a:srgbClr val="C00000"/>
                </a:solidFill>
                <a:latin typeface="Arial"/>
              </a:rPr>
              <a:t>cursos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de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graduação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em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oferta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no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país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;</a:t>
            </a:r>
            <a:endParaRPr lang="en-US" sz="2200" b="1" dirty="0" smtClean="0">
              <a:solidFill>
                <a:srgbClr val="C00000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2,5 mil </a:t>
            </a:r>
            <a:r>
              <a:rPr lang="en-US" sz="2200" b="1" dirty="0" err="1" smtClean="0">
                <a:solidFill>
                  <a:srgbClr val="C00000"/>
                </a:solidFill>
                <a:latin typeface="Arial"/>
              </a:rPr>
              <a:t>Instituições</a:t>
            </a: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de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Ensino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Superior;</a:t>
            </a:r>
            <a:endParaRPr lang="en-US" sz="2200" b="1" dirty="0" smtClean="0">
              <a:solidFill>
                <a:srgbClr val="C00000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Só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em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2009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foram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criadas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96 novas IES’s </a:t>
            </a:r>
            <a:r>
              <a:rPr lang="en-US" sz="2200" b="1" dirty="0" err="1" smtClean="0">
                <a:solidFill>
                  <a:srgbClr val="C00000"/>
                </a:solidFill>
                <a:latin typeface="Arial"/>
              </a:rPr>
              <a:t>privadas</a:t>
            </a: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e as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instituições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privadas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criaram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836 </a:t>
            </a:r>
            <a:r>
              <a:rPr lang="en-US" sz="2200" b="1" dirty="0" err="1" smtClean="0">
                <a:solidFill>
                  <a:srgbClr val="C00000"/>
                </a:solidFill>
                <a:latin typeface="Arial"/>
              </a:rPr>
              <a:t>novos</a:t>
            </a: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C00000"/>
                </a:solidFill>
                <a:latin typeface="Arial"/>
              </a:rPr>
              <a:t>cursos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;</a:t>
            </a:r>
            <a:endParaRPr lang="en-US" sz="2200" b="1" dirty="0" smtClean="0">
              <a:solidFill>
                <a:srgbClr val="C00000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200 </a:t>
            </a:r>
            <a:r>
              <a:rPr lang="en-US" sz="2200" b="1" dirty="0" err="1" smtClean="0">
                <a:solidFill>
                  <a:srgbClr val="C00000"/>
                </a:solidFill>
                <a:latin typeface="Arial"/>
              </a:rPr>
              <a:t>perfis</a:t>
            </a:r>
            <a:r>
              <a:rPr lang="en-US" sz="22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C00000"/>
                </a:solidFill>
                <a:latin typeface="Arial"/>
              </a:rPr>
              <a:t>profissionais</a:t>
            </a:r>
            <a:r>
              <a:rPr lang="en-US" sz="220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com 5 mil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denominações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Arial"/>
              </a:rPr>
              <a:t>diferentes</a:t>
            </a:r>
            <a:r>
              <a:rPr lang="en-US" sz="2200" b="1" dirty="0" smtClean="0">
                <a:solidFill>
                  <a:srgbClr val="000066"/>
                </a:solidFill>
                <a:latin typeface="Arial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857527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609600"/>
            <a:ext cx="8715404" cy="1143000"/>
          </a:xfrm>
        </p:spPr>
        <p:txBody>
          <a:bodyPr/>
          <a:lstStyle/>
          <a:p>
            <a:pPr algn="l"/>
            <a:r>
              <a:rPr lang="en-US" dirty="0" err="1" smtClean="0"/>
              <a:t>Fatos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o </a:t>
            </a:r>
            <a:r>
              <a:rPr lang="en-US" dirty="0" err="1" smtClean="0"/>
              <a:t>Ensino</a:t>
            </a:r>
            <a:r>
              <a:rPr lang="en-US" dirty="0" smtClean="0"/>
              <a:t> de </a:t>
            </a:r>
            <a:r>
              <a:rPr lang="en-US" dirty="0" err="1" smtClean="0"/>
              <a:t>Graduação</a:t>
            </a:r>
            <a:endParaRPr 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829126" y="1821581"/>
            <a:ext cx="7813963" cy="493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Mais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de 35% dos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nossos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estudantes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estão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em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três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cursos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: 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Administração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(863,7 mil)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,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Direito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(638,7 mil)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e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Pedagogia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(278,7 mil);</a:t>
            </a:r>
            <a:endParaRPr lang="en-US" sz="1600" b="1" dirty="0">
              <a:solidFill>
                <a:srgbClr val="C00000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Somente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13%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da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nossa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população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ente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18 e 24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anos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está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no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ensino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superior;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87% das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nossas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instituições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possuem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menos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que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5.000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alunos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;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89% das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nossas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instituições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são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privadas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;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8% das nossas instituições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são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universidades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;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63% dos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nossos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alunos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estudam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a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noite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;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Nossa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instituição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mais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antiga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tem </a:t>
            </a:r>
            <a:r>
              <a:rPr lang="en-US" sz="1600" b="1" dirty="0" smtClean="0">
                <a:solidFill>
                  <a:srgbClr val="990033"/>
                </a:solidFill>
                <a:latin typeface="Arial"/>
              </a:rPr>
              <a:t>200 </a:t>
            </a:r>
            <a:r>
              <a:rPr lang="en-US" sz="1600" b="1" dirty="0" err="1" smtClean="0">
                <a:solidFill>
                  <a:srgbClr val="990033"/>
                </a:solidFill>
                <a:latin typeface="Arial"/>
              </a:rPr>
              <a:t>anos</a:t>
            </a:r>
            <a:r>
              <a:rPr lang="en-US" sz="1600" b="1" dirty="0" smtClean="0">
                <a:solidFill>
                  <a:srgbClr val="990033"/>
                </a:solidFill>
                <a:latin typeface="Arial"/>
              </a:rPr>
              <a:t>;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Nossa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mais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antiga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</a:rPr>
              <a:t>univerisdade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tem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menos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do </a:t>
            </a:r>
            <a:r>
              <a:rPr lang="en-US" sz="1600" b="1" dirty="0" err="1" smtClean="0">
                <a:solidFill>
                  <a:srgbClr val="000066"/>
                </a:solidFill>
                <a:latin typeface="Arial"/>
              </a:rPr>
              <a:t>que</a:t>
            </a:r>
            <a:r>
              <a:rPr lang="en-US" sz="1600" b="1" dirty="0" smtClean="0">
                <a:solidFill>
                  <a:srgbClr val="000066"/>
                </a:solidFill>
                <a:latin typeface="Arial"/>
              </a:rPr>
              <a:t> </a:t>
            </a:r>
            <a:r>
              <a:rPr lang="en-US" sz="1600" b="1" dirty="0" smtClean="0">
                <a:solidFill>
                  <a:srgbClr val="990033"/>
                </a:solidFill>
                <a:latin typeface="Arial"/>
              </a:rPr>
              <a:t>100 </a:t>
            </a:r>
            <a:r>
              <a:rPr lang="en-US" sz="1600" b="1" dirty="0" err="1" smtClean="0">
                <a:solidFill>
                  <a:srgbClr val="990033"/>
                </a:solidFill>
                <a:latin typeface="Arial"/>
              </a:rPr>
              <a:t>anos</a:t>
            </a:r>
            <a:r>
              <a:rPr lang="en-US" sz="1600" b="1" dirty="0" smtClean="0">
                <a:solidFill>
                  <a:srgbClr val="990033"/>
                </a:solidFill>
                <a:latin typeface="Arial"/>
              </a:rPr>
              <a:t>.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endParaRPr lang="en-US" sz="1600" b="1" dirty="0">
              <a:solidFill>
                <a:srgbClr val="0000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26168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6572250" y="6429375"/>
            <a:ext cx="2357438" cy="285750"/>
          </a:xfrm>
        </p:spPr>
        <p:txBody>
          <a:bodyPr/>
          <a:lstStyle/>
          <a:p>
            <a:pPr>
              <a:defRPr/>
            </a:pPr>
            <a:r>
              <a:rPr lang="pt-BR" sz="1300" b="1" dirty="0" smtClean="0">
                <a:solidFill>
                  <a:schemeClr val="tx1"/>
                </a:solidFill>
              </a:rPr>
              <a:t>Fonte: MEC/Inep/</a:t>
            </a:r>
            <a:r>
              <a:rPr lang="pt-BR" sz="1300" b="1" dirty="0" err="1" smtClean="0">
                <a:solidFill>
                  <a:schemeClr val="tx1"/>
                </a:solidFill>
              </a:rPr>
              <a:t>Deep</a:t>
            </a:r>
            <a:endParaRPr lang="pt-BR" sz="1300" dirty="0"/>
          </a:p>
        </p:txBody>
      </p:sp>
      <p:graphicFrame>
        <p:nvGraphicFramePr>
          <p:cNvPr id="4" name="Gráfico 3"/>
          <p:cNvGraphicFramePr/>
          <p:nvPr/>
        </p:nvGraphicFramePr>
        <p:xfrm>
          <a:off x="144000" y="285728"/>
          <a:ext cx="88200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40" name="CaixaDeTexto 4"/>
          <p:cNvSpPr txBox="1">
            <a:spLocks noChangeArrowheads="1"/>
          </p:cNvSpPr>
          <p:nvPr/>
        </p:nvSpPr>
        <p:spPr bwMode="auto">
          <a:xfrm>
            <a:off x="285750" y="5929313"/>
            <a:ext cx="5857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3600" b="1" i="1"/>
              <a:t>Sobram </a:t>
            </a:r>
            <a:r>
              <a:rPr lang="pt-BR" sz="4000" b="1" i="1">
                <a:solidFill>
                  <a:srgbClr val="FF0000"/>
                </a:solidFill>
              </a:rPr>
              <a:t>39.551</a:t>
            </a:r>
            <a:r>
              <a:rPr lang="pt-BR" sz="3600" b="1" i="1"/>
              <a:t> vagas</a:t>
            </a:r>
          </a:p>
        </p:txBody>
      </p:sp>
    </p:spTree>
    <p:extLst>
      <p:ext uri="{BB962C8B-B14F-4D97-AF65-F5344CB8AC3E}">
        <p14:creationId xmlns:p14="http://schemas.microsoft.com/office/powerpoint/2010/main" val="98170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7143750" y="6356350"/>
            <a:ext cx="2000250" cy="365125"/>
          </a:xfrm>
        </p:spPr>
        <p:txBody>
          <a:bodyPr/>
          <a:lstStyle/>
          <a:p>
            <a:pPr>
              <a:defRPr/>
            </a:pPr>
            <a:r>
              <a:rPr lang="pt-BR" sz="1300" b="1" dirty="0" smtClean="0">
                <a:solidFill>
                  <a:schemeClr val="tx1"/>
                </a:solidFill>
              </a:rPr>
              <a:t>Fonte: MEC/</a:t>
            </a:r>
            <a:r>
              <a:rPr lang="pt-BR" sz="1300" b="1" dirty="0" err="1" smtClean="0">
                <a:solidFill>
                  <a:schemeClr val="tx1"/>
                </a:solidFill>
              </a:rPr>
              <a:t>Inep</a:t>
            </a:r>
            <a:r>
              <a:rPr lang="pt-BR" sz="1300" b="1" dirty="0" smtClean="0">
                <a:solidFill>
                  <a:schemeClr val="tx1"/>
                </a:solidFill>
              </a:rPr>
              <a:t>/</a:t>
            </a:r>
            <a:r>
              <a:rPr lang="pt-BR" sz="1300" b="1" dirty="0" err="1" smtClean="0">
                <a:solidFill>
                  <a:schemeClr val="tx1"/>
                </a:solidFill>
              </a:rPr>
              <a:t>Deep</a:t>
            </a:r>
            <a:endParaRPr lang="pt-BR" sz="13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Gráfico 6"/>
          <p:cNvGraphicFramePr/>
          <p:nvPr/>
        </p:nvGraphicFramePr>
        <p:xfrm>
          <a:off x="142844" y="142852"/>
          <a:ext cx="8820000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364" name="CaixaDeTexto 7"/>
          <p:cNvSpPr txBox="1">
            <a:spLocks noChangeArrowheads="1"/>
          </p:cNvSpPr>
          <p:nvPr/>
        </p:nvSpPr>
        <p:spPr bwMode="auto">
          <a:xfrm>
            <a:off x="428625" y="5857875"/>
            <a:ext cx="6500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sz="3600" b="1" i="1"/>
              <a:t>Sobram </a:t>
            </a:r>
            <a:r>
              <a:rPr lang="pt-BR" sz="4000" b="1" i="1">
                <a:solidFill>
                  <a:srgbClr val="FF0000"/>
                </a:solidFill>
              </a:rPr>
              <a:t>1.613.074</a:t>
            </a:r>
            <a:r>
              <a:rPr lang="pt-BR" sz="3600" b="1" i="1"/>
              <a:t> vagas</a:t>
            </a:r>
          </a:p>
        </p:txBody>
      </p:sp>
    </p:spTree>
    <p:extLst>
      <p:ext uri="{BB962C8B-B14F-4D97-AF65-F5344CB8AC3E}">
        <p14:creationId xmlns:p14="http://schemas.microsoft.com/office/powerpoint/2010/main" val="422162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609600"/>
            <a:ext cx="8715404" cy="1143000"/>
          </a:xfrm>
        </p:spPr>
        <p:txBody>
          <a:bodyPr/>
          <a:lstStyle/>
          <a:p>
            <a:pPr algn="l"/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Desafios</a:t>
            </a:r>
            <a:r>
              <a:rPr lang="en-US" dirty="0" smtClean="0"/>
              <a:t> (</a:t>
            </a:r>
            <a:r>
              <a:rPr lang="en-US" dirty="0" err="1" smtClean="0"/>
              <a:t>Setor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604684" y="1991038"/>
            <a:ext cx="8185355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Wingdings" pitchFamily="2" charset="2"/>
              <a:buChar char="§"/>
            </a:pPr>
            <a:r>
              <a:rPr lang="en-US" b="1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Modelo</a:t>
            </a:r>
            <a:r>
              <a:rPr lang="en-US" b="1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indiferenciado</a:t>
            </a:r>
            <a:r>
              <a:rPr lang="en-US" b="1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de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ensino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de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graduação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e de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organização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institucional</a:t>
            </a:r>
            <a:endParaRPr lang="en-US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354013" indent="-354013"/>
            <a:endParaRPr lang="en-US" sz="12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354013" indent="-354013"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Dificuldade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de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aumentar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quantidade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com </a:t>
            </a:r>
            <a:r>
              <a:rPr lang="en-US" b="1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melhoria</a:t>
            </a:r>
            <a:r>
              <a:rPr lang="en-US" b="1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de </a:t>
            </a:r>
            <a:r>
              <a:rPr lang="en-US" b="1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qualidade</a:t>
            </a:r>
            <a:r>
              <a:rPr lang="en-US" b="1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(PAPG-IFES)</a:t>
            </a:r>
          </a:p>
          <a:p>
            <a:pPr marL="354013" indent="-354013"/>
            <a:endParaRPr lang="en-US" sz="12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354013" indent="-354013">
              <a:buFont typeface="Wingdings" pitchFamily="2" charset="2"/>
              <a:buChar char="§"/>
            </a:pPr>
            <a:r>
              <a:rPr lang="en-US" b="1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Financiamento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dos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alunos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carentes</a:t>
            </a:r>
            <a:endParaRPr lang="en-US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811213" lvl="1" indent="-354013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Moradia</a:t>
            </a:r>
            <a:endParaRPr lang="en-US" sz="20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811213" lvl="1" indent="-354013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Alimentação</a:t>
            </a:r>
            <a:r>
              <a:rPr lang="en-US" sz="2000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, etc.</a:t>
            </a:r>
          </a:p>
          <a:p>
            <a:pPr marL="811213" lvl="1" indent="-354013"/>
            <a:endParaRPr lang="en-US" sz="11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354013" indent="-354013">
              <a:buFont typeface="Wingdings" pitchFamily="2" charset="2"/>
              <a:buChar char="§"/>
            </a:pPr>
            <a:r>
              <a:rPr lang="en-US" b="1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Autonomia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financeira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,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administrativa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e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acadêmica</a:t>
            </a:r>
            <a:endParaRPr lang="en-US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811213" lvl="1" indent="-354013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Professor </a:t>
            </a:r>
            <a:r>
              <a:rPr lang="en-US" sz="2000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Equivalente</a:t>
            </a:r>
            <a:endParaRPr lang="en-US" sz="20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811213" lvl="1" indent="-354013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STA </a:t>
            </a:r>
            <a:r>
              <a:rPr lang="en-US" sz="2000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equivalente</a:t>
            </a:r>
            <a:endParaRPr lang="en-US" sz="20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811213" lvl="1" indent="-354013"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Relações</a:t>
            </a:r>
            <a:r>
              <a:rPr lang="en-US" sz="2000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com </a:t>
            </a:r>
            <a:r>
              <a:rPr lang="en-US" sz="2000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Fundações</a:t>
            </a:r>
            <a:r>
              <a:rPr lang="en-US" sz="2000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6391722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609600"/>
            <a:ext cx="8715404" cy="1143000"/>
          </a:xfrm>
        </p:spPr>
        <p:txBody>
          <a:bodyPr/>
          <a:lstStyle/>
          <a:p>
            <a:pPr algn="l"/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Desafios</a:t>
            </a:r>
            <a:r>
              <a:rPr lang="en-US" dirty="0" smtClean="0"/>
              <a:t> (</a:t>
            </a:r>
            <a:r>
              <a:rPr lang="en-US" dirty="0" err="1" smtClean="0"/>
              <a:t>Setor</a:t>
            </a:r>
            <a:r>
              <a:rPr lang="en-US" dirty="0" smtClean="0"/>
              <a:t> </a:t>
            </a:r>
            <a:r>
              <a:rPr lang="en-US" dirty="0" err="1" smtClean="0"/>
              <a:t>Privado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604684" y="2639950"/>
            <a:ext cx="818535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Expansão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em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áreas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exatas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,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tecnológicas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,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agrárias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e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da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saúde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;</a:t>
            </a:r>
          </a:p>
          <a:p>
            <a:pPr marL="354013" indent="-354013"/>
            <a:endParaRPr lang="en-US" sz="20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354013" indent="-354013"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Financiamento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estudantil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;</a:t>
            </a:r>
          </a:p>
          <a:p>
            <a:pPr marL="354013" indent="-354013"/>
            <a:endParaRPr lang="en-US" sz="20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354013" indent="-354013"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Melhoria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de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qualidade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26437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609600"/>
            <a:ext cx="8715404" cy="1143000"/>
          </a:xfrm>
        </p:spPr>
        <p:txBody>
          <a:bodyPr/>
          <a:lstStyle/>
          <a:p>
            <a:pPr algn="l"/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Desafios</a:t>
            </a:r>
            <a:r>
              <a:rPr lang="en-US" dirty="0" smtClean="0"/>
              <a:t> (</a:t>
            </a:r>
            <a:r>
              <a:rPr lang="en-US" dirty="0" err="1" smtClean="0"/>
              <a:t>Geral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988143" y="2389227"/>
            <a:ext cx="738894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Formação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de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professores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;</a:t>
            </a:r>
          </a:p>
          <a:p>
            <a:pPr marL="354013" indent="-354013"/>
            <a:endParaRPr lang="en-US" sz="20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354013" indent="-354013"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Papel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da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educação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superior: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formação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ou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profissionalização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?</a:t>
            </a:r>
          </a:p>
          <a:p>
            <a:pPr marL="354013" indent="-354013"/>
            <a:endParaRPr lang="en-US" sz="2000" dirty="0" smtClean="0">
              <a:solidFill>
                <a:srgbClr val="3333CC">
                  <a:lumMod val="75000"/>
                </a:srgbClr>
              </a:solidFill>
              <a:latin typeface="Arial"/>
            </a:endParaRPr>
          </a:p>
          <a:p>
            <a:pPr marL="354013" indent="-354013"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Melhoria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de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qualidade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 das IES </a:t>
            </a:r>
            <a:r>
              <a:rPr lang="en-US" dirty="0" err="1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nacionais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Arial"/>
              </a:rPr>
              <a:t>.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007809" y="5063566"/>
            <a:ext cx="7388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Embora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estejamos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entre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os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13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países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que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mais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produzem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ciência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no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mundo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,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nossa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melhor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instituição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u="sng" dirty="0" err="1" smtClean="0">
                <a:solidFill>
                  <a:srgbClr val="3333CC"/>
                </a:solidFill>
                <a:latin typeface="Arial"/>
              </a:rPr>
              <a:t>não</a:t>
            </a:r>
            <a:r>
              <a:rPr lang="en-US" b="1" u="sng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u="sng" dirty="0" err="1" smtClean="0">
                <a:solidFill>
                  <a:srgbClr val="3333CC"/>
                </a:solidFill>
                <a:latin typeface="Arial"/>
              </a:rPr>
              <a:t>está</a:t>
            </a:r>
            <a:r>
              <a:rPr lang="en-US" b="1" u="sng" dirty="0" smtClean="0">
                <a:solidFill>
                  <a:srgbClr val="3333CC"/>
                </a:solidFill>
                <a:latin typeface="Arial"/>
              </a:rPr>
              <a:t> 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entre as 200 </a:t>
            </a:r>
            <a:r>
              <a:rPr lang="en-US" b="1" dirty="0" err="1" smtClean="0">
                <a:solidFill>
                  <a:srgbClr val="3333CC"/>
                </a:solidFill>
                <a:latin typeface="Arial"/>
              </a:rPr>
              <a:t>melhores</a:t>
            </a:r>
            <a:r>
              <a:rPr lang="en-US" b="1" dirty="0" smtClean="0">
                <a:solidFill>
                  <a:srgbClr val="3333CC"/>
                </a:solidFill>
                <a:latin typeface="Arial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9104152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321536"/>
            <a:ext cx="7958166" cy="3035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sz="3600" b="1" kern="0" dirty="0" smtClean="0">
                <a:solidFill>
                  <a:srgbClr val="0000CC"/>
                </a:solidFill>
                <a:latin typeface="Arial"/>
              </a:rPr>
              <a:t>REUNI</a:t>
            </a:r>
            <a:endParaRPr lang="en-US" sz="2800" b="1" kern="0" dirty="0" smtClean="0">
              <a:solidFill>
                <a:srgbClr val="0000CC"/>
              </a:solidFill>
              <a:latin typeface="Arial"/>
            </a:endParaRP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sz="2800" b="1" kern="0" dirty="0" err="1" smtClean="0">
                <a:solidFill>
                  <a:srgbClr val="0000CC"/>
                </a:solidFill>
                <a:latin typeface="Arial"/>
              </a:rPr>
              <a:t>Programa</a:t>
            </a:r>
            <a:r>
              <a:rPr lang="en-US" sz="2800" b="1" kern="0" dirty="0" smtClean="0">
                <a:solidFill>
                  <a:srgbClr val="0000CC"/>
                </a:solidFill>
                <a:latin typeface="Arial"/>
              </a:rPr>
              <a:t> de </a:t>
            </a:r>
            <a:r>
              <a:rPr lang="en-US" sz="2800" b="1" kern="0" dirty="0" err="1" smtClean="0">
                <a:solidFill>
                  <a:srgbClr val="0000CC"/>
                </a:solidFill>
                <a:latin typeface="Arial"/>
              </a:rPr>
              <a:t>Expansão</a:t>
            </a:r>
            <a:r>
              <a:rPr lang="en-US" sz="2800" b="1" kern="0" dirty="0" smtClean="0">
                <a:solidFill>
                  <a:srgbClr val="0000CC"/>
                </a:solidFill>
                <a:latin typeface="Arial"/>
              </a:rPr>
              <a:t> e </a:t>
            </a:r>
            <a:r>
              <a:rPr lang="en-US" sz="2800" b="1" kern="0" dirty="0" err="1" smtClean="0">
                <a:solidFill>
                  <a:srgbClr val="0000CC"/>
                </a:solidFill>
                <a:latin typeface="Arial"/>
              </a:rPr>
              <a:t>Reestruturação</a:t>
            </a:r>
            <a:r>
              <a:rPr lang="en-US" sz="2800" b="1" kern="0" dirty="0" smtClean="0">
                <a:solidFill>
                  <a:srgbClr val="0000CC"/>
                </a:solidFill>
                <a:latin typeface="Arial"/>
              </a:rPr>
              <a:t> das </a:t>
            </a:r>
            <a:r>
              <a:rPr lang="en-US" sz="2800" b="1" kern="0" dirty="0" err="1" smtClean="0">
                <a:solidFill>
                  <a:srgbClr val="0000CC"/>
                </a:solidFill>
                <a:latin typeface="Arial"/>
              </a:rPr>
              <a:t>Universidades</a:t>
            </a:r>
            <a:endParaRPr lang="en-US" sz="2800" b="1" kern="0" dirty="0" smtClean="0">
              <a:solidFill>
                <a:srgbClr val="0000CC"/>
              </a:solidFill>
              <a:latin typeface="Arial"/>
            </a:endParaRP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kern="0" dirty="0" smtClean="0">
                <a:solidFill>
                  <a:srgbClr val="0000CC"/>
                </a:solidFill>
                <a:latin typeface="Arial"/>
              </a:rPr>
              <a:t>(</a:t>
            </a:r>
            <a:r>
              <a:rPr lang="en-US" kern="0" dirty="0" err="1" smtClean="0">
                <a:solidFill>
                  <a:srgbClr val="0000CC"/>
                </a:solidFill>
                <a:latin typeface="Arial"/>
              </a:rPr>
              <a:t>iniciado</a:t>
            </a:r>
            <a:r>
              <a:rPr lang="en-US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kern="0" dirty="0" err="1" smtClean="0">
                <a:solidFill>
                  <a:srgbClr val="0000CC"/>
                </a:solidFill>
                <a:latin typeface="Arial"/>
              </a:rPr>
              <a:t>em</a:t>
            </a:r>
            <a:r>
              <a:rPr lang="en-US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kern="0" dirty="0" err="1" smtClean="0">
                <a:solidFill>
                  <a:srgbClr val="0000CC"/>
                </a:solidFill>
                <a:latin typeface="Arial"/>
              </a:rPr>
              <a:t>abril</a:t>
            </a:r>
            <a:r>
              <a:rPr lang="en-US" kern="0" dirty="0" smtClean="0">
                <a:solidFill>
                  <a:srgbClr val="0000CC"/>
                </a:solidFill>
                <a:latin typeface="Arial"/>
              </a:rPr>
              <a:t> 2007) </a:t>
            </a:r>
          </a:p>
        </p:txBody>
      </p:sp>
      <p:pic>
        <p:nvPicPr>
          <p:cNvPr id="366594" name="Picture 2" descr="Gráfico da expansão universitária"/>
          <p:cNvPicPr>
            <a:picLocks noChangeAspect="1" noChangeArrowheads="1"/>
          </p:cNvPicPr>
          <p:nvPr/>
        </p:nvPicPr>
        <p:blipFill>
          <a:blip r:embed="rId3" cstate="print"/>
          <a:srcRect t="13506"/>
          <a:stretch>
            <a:fillRect/>
          </a:stretch>
        </p:blipFill>
        <p:spPr bwMode="auto">
          <a:xfrm>
            <a:off x="1813256" y="2934269"/>
            <a:ext cx="5774899" cy="3145809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429301" y="6055877"/>
            <a:ext cx="4770275" cy="53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Numero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de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Universidades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Federais</a:t>
            </a:r>
            <a:endParaRPr lang="en-US" sz="2000" kern="0" dirty="0" smtClean="0">
              <a:solidFill>
                <a:srgbClr val="0000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321536"/>
            <a:ext cx="7958166" cy="115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sz="3600" b="1" kern="0" dirty="0" smtClean="0">
                <a:solidFill>
                  <a:srgbClr val="0000CC"/>
                </a:solidFill>
                <a:latin typeface="Arial"/>
              </a:rPr>
              <a:t>REUNI</a:t>
            </a:r>
            <a:r>
              <a:rPr lang="en-US" sz="2800" b="1" kern="0" dirty="0" smtClean="0">
                <a:solidFill>
                  <a:srgbClr val="0000CC"/>
                </a:solidFill>
                <a:latin typeface="Arial"/>
              </a:rPr>
              <a:t> – </a:t>
            </a:r>
            <a:r>
              <a:rPr lang="en-US" sz="2800" b="1" kern="0" dirty="0" err="1" smtClean="0">
                <a:solidFill>
                  <a:srgbClr val="0000CC"/>
                </a:solidFill>
                <a:latin typeface="Arial"/>
              </a:rPr>
              <a:t>Principais</a:t>
            </a:r>
            <a:r>
              <a:rPr lang="en-US" sz="2800" b="1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800" b="1" kern="0" dirty="0" err="1" smtClean="0">
                <a:solidFill>
                  <a:srgbClr val="0000CC"/>
                </a:solidFill>
                <a:latin typeface="Arial"/>
              </a:rPr>
              <a:t>Metas</a:t>
            </a:r>
            <a:endParaRPr lang="en-US" sz="2800" b="1" kern="0" dirty="0" smtClean="0">
              <a:solidFill>
                <a:srgbClr val="0000CC"/>
              </a:solidFill>
              <a:latin typeface="Arial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18866" y="1756831"/>
            <a:ext cx="7847461" cy="4029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Expansão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da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Educação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Superior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Pública</a:t>
            </a:r>
            <a:endParaRPr lang="en-US" sz="2000" kern="0" dirty="0" smtClean="0">
              <a:solidFill>
                <a:srgbClr val="0000CC"/>
              </a:solidFill>
              <a:latin typeface="Arial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Aumento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do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número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de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alunos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,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especialmente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em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classes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noturnas</a:t>
            </a:r>
            <a:endParaRPr lang="en-US" sz="2000" kern="0" dirty="0" smtClean="0">
              <a:solidFill>
                <a:srgbClr val="0000CC"/>
              </a:solidFill>
              <a:latin typeface="Arial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Utilização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de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espaços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ociosos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nas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instituições</a:t>
            </a:r>
            <a:endParaRPr lang="en-US" sz="2000" kern="0" dirty="0" smtClean="0">
              <a:solidFill>
                <a:srgbClr val="0000CC"/>
              </a:solidFill>
              <a:latin typeface="Arial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Redução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da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evasão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escolar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Reestruturação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Curricular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Renovação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Pedagógica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da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Educação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Superior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Mobilidade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Estudantil</a:t>
            </a:r>
            <a:endParaRPr lang="en-US" sz="2000" kern="0" dirty="0" smtClean="0">
              <a:solidFill>
                <a:srgbClr val="0000CC"/>
              </a:solidFill>
              <a:latin typeface="Arial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Assistência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Estudantil</a:t>
            </a:r>
            <a:endParaRPr lang="en-US" sz="2000" kern="0" dirty="0" smtClean="0">
              <a:solidFill>
                <a:srgbClr val="0000CC"/>
              </a:solidFill>
              <a:latin typeface="Arial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Uso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da PG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para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melhoria</a:t>
            </a:r>
            <a:r>
              <a:rPr lang="en-US" sz="2000" kern="0" dirty="0" smtClean="0">
                <a:solidFill>
                  <a:srgbClr val="0000CC"/>
                </a:solidFill>
                <a:latin typeface="Arial"/>
              </a:rPr>
              <a:t> da </a:t>
            </a:r>
            <a:r>
              <a:rPr lang="en-US" sz="2000" kern="0" dirty="0" err="1" smtClean="0">
                <a:solidFill>
                  <a:srgbClr val="0000CC"/>
                </a:solidFill>
                <a:latin typeface="Arial"/>
              </a:rPr>
              <a:t>Graduação</a:t>
            </a:r>
            <a:endParaRPr lang="en-US" sz="2000" kern="0" dirty="0" smtClean="0">
              <a:solidFill>
                <a:srgbClr val="0000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Universidades_Federais_sedes2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8913" y="678626"/>
            <a:ext cx="6607175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740264" y="73740"/>
            <a:ext cx="6327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i="0" dirty="0" smtClean="0">
                <a:solidFill>
                  <a:srgbClr val="000066"/>
                </a:solidFill>
                <a:latin typeface="+mj-lt"/>
              </a:rPr>
              <a:t>Distribuição das Universidades Federais</a:t>
            </a:r>
            <a:endParaRPr lang="pt-BR" b="1" i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2" name="CaixaDeTexto 7"/>
          <p:cNvSpPr txBox="1">
            <a:spLocks noChangeArrowheads="1"/>
          </p:cNvSpPr>
          <p:nvPr/>
        </p:nvSpPr>
        <p:spPr bwMode="auto">
          <a:xfrm>
            <a:off x="1656531" y="3946884"/>
            <a:ext cx="1661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800" b="1" i="0" dirty="0" smtClean="0">
                <a:solidFill>
                  <a:srgbClr val="000066"/>
                </a:solidFill>
                <a:latin typeface="+mn-lt"/>
              </a:rPr>
              <a:t>2002</a:t>
            </a:r>
            <a:endParaRPr lang="pt-BR" sz="2800" b="1" i="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3" name="CaixaDeTexto 10"/>
          <p:cNvSpPr txBox="1">
            <a:spLocks noChangeArrowheads="1"/>
          </p:cNvSpPr>
          <p:nvPr/>
        </p:nvSpPr>
        <p:spPr bwMode="auto">
          <a:xfrm>
            <a:off x="324464" y="5140274"/>
            <a:ext cx="37313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b="1" i="0" dirty="0" smtClean="0">
                <a:solidFill>
                  <a:srgbClr val="000066"/>
                </a:solidFill>
                <a:latin typeface="+mn-lt"/>
              </a:rPr>
              <a:t>Campus Sede  </a:t>
            </a:r>
            <a:r>
              <a:rPr lang="pt-BR" b="1" i="0" dirty="0">
                <a:solidFill>
                  <a:srgbClr val="000066"/>
                </a:solidFill>
                <a:latin typeface="+mn-lt"/>
              </a:rPr>
              <a:t>= 43</a:t>
            </a:r>
          </a:p>
        </p:txBody>
      </p:sp>
      <p:sp>
        <p:nvSpPr>
          <p:cNvPr id="14" name="Freeform 311"/>
          <p:cNvSpPr>
            <a:spLocks noChangeAspect="1"/>
          </p:cNvSpPr>
          <p:nvPr/>
        </p:nvSpPr>
        <p:spPr bwMode="auto">
          <a:xfrm flipH="1" flipV="1">
            <a:off x="573781" y="5324168"/>
            <a:ext cx="122188" cy="137090"/>
          </a:xfrm>
          <a:custGeom>
            <a:avLst/>
            <a:gdLst>
              <a:gd name="T0" fmla="*/ 0 w 22"/>
              <a:gd name="T1" fmla="*/ 100806241 h 23"/>
              <a:gd name="T2" fmla="*/ 10543599 w 22"/>
              <a:gd name="T3" fmla="*/ 40322499 h 23"/>
              <a:gd name="T4" fmla="*/ 42177643 w 22"/>
              <a:gd name="T5" fmla="*/ 20161250 h 23"/>
              <a:gd name="T6" fmla="*/ 73808442 w 22"/>
              <a:gd name="T7" fmla="*/ 10080625 h 23"/>
              <a:gd name="T8" fmla="*/ 115986098 w 22"/>
              <a:gd name="T9" fmla="*/ 0 h 23"/>
              <a:gd name="T10" fmla="*/ 158163728 w 22"/>
              <a:gd name="T11" fmla="*/ 10080625 h 23"/>
              <a:gd name="T12" fmla="*/ 189794515 w 22"/>
              <a:gd name="T13" fmla="*/ 20161250 h 23"/>
              <a:gd name="T14" fmla="*/ 221428600 w 22"/>
              <a:gd name="T15" fmla="*/ 40322499 h 23"/>
              <a:gd name="T16" fmla="*/ 231972196 w 22"/>
              <a:gd name="T17" fmla="*/ 100806241 h 23"/>
              <a:gd name="T18" fmla="*/ 231972196 w 22"/>
              <a:gd name="T19" fmla="*/ 141128753 h 23"/>
              <a:gd name="T20" fmla="*/ 221428600 w 22"/>
              <a:gd name="T21" fmla="*/ 171370618 h 23"/>
              <a:gd name="T22" fmla="*/ 179250919 w 22"/>
              <a:gd name="T23" fmla="*/ 211693154 h 23"/>
              <a:gd name="T24" fmla="*/ 147620132 w 22"/>
              <a:gd name="T25" fmla="*/ 231854397 h 23"/>
              <a:gd name="T26" fmla="*/ 84352038 w 22"/>
              <a:gd name="T27" fmla="*/ 231854397 h 23"/>
              <a:gd name="T28" fmla="*/ 52721238 w 22"/>
              <a:gd name="T29" fmla="*/ 211693154 h 23"/>
              <a:gd name="T30" fmla="*/ 10543599 w 22"/>
              <a:gd name="T31" fmla="*/ 171370618 h 23"/>
              <a:gd name="T32" fmla="*/ 0 w 22"/>
              <a:gd name="T33" fmla="*/ 141128753 h 23"/>
              <a:gd name="T34" fmla="*/ 0 w 22"/>
              <a:gd name="T35" fmla="*/ 100806241 h 2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"/>
              <a:gd name="T55" fmla="*/ 0 h 23"/>
              <a:gd name="T56" fmla="*/ 22 w 22"/>
              <a:gd name="T57" fmla="*/ 23 h 2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" h="23">
                <a:moveTo>
                  <a:pt x="0" y="10"/>
                </a:moveTo>
                <a:lnTo>
                  <a:pt x="1" y="4"/>
                </a:lnTo>
                <a:lnTo>
                  <a:pt x="4" y="2"/>
                </a:lnTo>
                <a:lnTo>
                  <a:pt x="7" y="1"/>
                </a:lnTo>
                <a:lnTo>
                  <a:pt x="11" y="0"/>
                </a:lnTo>
                <a:lnTo>
                  <a:pt x="15" y="1"/>
                </a:lnTo>
                <a:lnTo>
                  <a:pt x="18" y="2"/>
                </a:lnTo>
                <a:lnTo>
                  <a:pt x="21" y="4"/>
                </a:lnTo>
                <a:lnTo>
                  <a:pt x="22" y="10"/>
                </a:lnTo>
                <a:lnTo>
                  <a:pt x="22" y="14"/>
                </a:lnTo>
                <a:lnTo>
                  <a:pt x="21" y="17"/>
                </a:lnTo>
                <a:lnTo>
                  <a:pt x="17" y="21"/>
                </a:lnTo>
                <a:lnTo>
                  <a:pt x="14" y="23"/>
                </a:lnTo>
                <a:lnTo>
                  <a:pt x="8" y="23"/>
                </a:lnTo>
                <a:lnTo>
                  <a:pt x="5" y="21"/>
                </a:lnTo>
                <a:lnTo>
                  <a:pt x="1" y="17"/>
                </a:lnTo>
                <a:lnTo>
                  <a:pt x="0" y="14"/>
                </a:lnTo>
                <a:lnTo>
                  <a:pt x="0" y="10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pt-BR" sz="1600" b="1" i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upo 54"/>
          <p:cNvGrpSpPr/>
          <p:nvPr/>
        </p:nvGrpSpPr>
        <p:grpSpPr>
          <a:xfrm>
            <a:off x="793749" y="1353227"/>
            <a:ext cx="7877176" cy="5094287"/>
            <a:chOff x="793749" y="1004888"/>
            <a:chExt cx="7877176" cy="5094287"/>
          </a:xfrm>
        </p:grpSpPr>
        <p:sp>
          <p:nvSpPr>
            <p:cNvPr id="2" name="Oval 2"/>
            <p:cNvSpPr>
              <a:spLocks noChangeArrowheads="1"/>
            </p:cNvSpPr>
            <p:nvPr/>
          </p:nvSpPr>
          <p:spPr bwMode="auto">
            <a:xfrm>
              <a:off x="1490663" y="1428750"/>
              <a:ext cx="4105275" cy="3319463"/>
            </a:xfrm>
            <a:prstGeom prst="ellipse">
              <a:avLst/>
            </a:prstGeom>
            <a:solidFill>
              <a:srgbClr val="FFFF99">
                <a:alpha val="50000"/>
              </a:srgbClr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3" name="Oval 3"/>
            <p:cNvSpPr>
              <a:spLocks noChangeArrowheads="1"/>
            </p:cNvSpPr>
            <p:nvPr/>
          </p:nvSpPr>
          <p:spPr bwMode="auto">
            <a:xfrm>
              <a:off x="3794125" y="1428750"/>
              <a:ext cx="4105275" cy="3319463"/>
            </a:xfrm>
            <a:prstGeom prst="ellipse">
              <a:avLst/>
            </a:prstGeom>
            <a:solidFill>
              <a:srgbClr val="FF9900">
                <a:alpha val="50000"/>
              </a:srgbClr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2643188" y="2725738"/>
              <a:ext cx="4105275" cy="3319462"/>
            </a:xfrm>
            <a:prstGeom prst="ellipse">
              <a:avLst/>
            </a:prstGeom>
            <a:solidFill>
              <a:srgbClr val="99CCFF">
                <a:alpha val="50000"/>
              </a:srgbClr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pic>
          <p:nvPicPr>
            <p:cNvPr id="5" name="Picture 5" descr="Flag of China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4713" y="3897313"/>
              <a:ext cx="385762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Flag of United States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5825" y="3240088"/>
              <a:ext cx="385763" cy="201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7" descr="Flag of Brazil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5825" y="3533775"/>
              <a:ext cx="385763" cy="269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Flag of Russia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9475" y="2867025"/>
              <a:ext cx="385763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9" descr="Flag of Japan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1125" y="4306888"/>
              <a:ext cx="385763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0" descr="Flag of Mexico">
              <a:hlinkClick r:id="rId12"/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0525" y="3943350"/>
              <a:ext cx="385763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1" descr="Flag of India">
              <a:hlinkClick r:id="rId14"/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4513" y="3443288"/>
              <a:ext cx="385762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2" descr="Flag of Italy">
              <a:hlinkClick r:id="rId16"/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3713" y="5675313"/>
              <a:ext cx="385762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3" descr="Flag of Bangladesh">
              <a:hlinkClick r:id="rId18"/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2213" y="2795588"/>
              <a:ext cx="385762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4" descr="Flag of Pakistan">
              <a:hlinkClick r:id="rId20"/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0988" y="3332163"/>
              <a:ext cx="385762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5" descr="Flag of Nigeria">
              <a:hlinkClick r:id="rId22"/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2313" y="2295525"/>
              <a:ext cx="385762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6" descr="Flag of United Kingdom">
              <a:hlinkClick r:id="rId24"/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6225" y="4811713"/>
              <a:ext cx="385763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7" descr="Flag of France">
              <a:hlinkClick r:id="rId26"/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1488" y="4830763"/>
              <a:ext cx="385762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8" descr="Flag of Germany">
              <a:hlinkClick r:id="rId28"/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2350" y="5170488"/>
              <a:ext cx="385763" cy="23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9" descr="Flag of Korea, South">
              <a:hlinkClick r:id="rId30"/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3713" y="5243513"/>
              <a:ext cx="385762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0" descr="Flag of Netherlands">
              <a:hlinkClick r:id="rId32"/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9325" y="5540375"/>
              <a:ext cx="385763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1" descr="Flag of Spain">
              <a:hlinkClick r:id="rId34"/>
            </p:cNvPr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7263" y="4811713"/>
              <a:ext cx="385762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2" descr="Flag of Canada">
              <a:hlinkClick r:id="rId36"/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2338" y="3865563"/>
              <a:ext cx="385762" cy="195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3" descr="Flag of Australia">
              <a:hlinkClick r:id="rId38"/>
            </p:cNvPr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800" y="4306888"/>
              <a:ext cx="385763" cy="195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4" descr="Flag of Indonesia">
              <a:hlinkClick r:id="rId40"/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5588" y="1787525"/>
              <a:ext cx="385762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2789238" y="4259263"/>
              <a:ext cx="80008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Australia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2744788" y="3822700"/>
              <a:ext cx="69590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Canada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2705100" y="4783138"/>
              <a:ext cx="55967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Spain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28" name="Text Box 28"/>
            <p:cNvSpPr txBox="1">
              <a:spLocks noChangeArrowheads="1"/>
            </p:cNvSpPr>
            <p:nvPr/>
          </p:nvSpPr>
          <p:spPr bwMode="auto">
            <a:xfrm>
              <a:off x="3176588" y="5238750"/>
              <a:ext cx="101529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South Korea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3775075" y="5678488"/>
              <a:ext cx="48895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Italy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4433888" y="4762500"/>
              <a:ext cx="41542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UK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5089525" y="5530850"/>
              <a:ext cx="71513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Holland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5191125" y="5160963"/>
              <a:ext cx="80969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Germany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3" name="Text Box 33"/>
            <p:cNvSpPr txBox="1">
              <a:spLocks noChangeArrowheads="1"/>
            </p:cNvSpPr>
            <p:nvPr/>
          </p:nvSpPr>
          <p:spPr bwMode="auto">
            <a:xfrm>
              <a:off x="5911850" y="4830763"/>
              <a:ext cx="792163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France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4" name="Text Box 34"/>
            <p:cNvSpPr txBox="1">
              <a:spLocks noChangeArrowheads="1"/>
            </p:cNvSpPr>
            <p:nvPr/>
          </p:nvSpPr>
          <p:spPr bwMode="auto">
            <a:xfrm>
              <a:off x="5983288" y="3443288"/>
              <a:ext cx="792162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India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5" name="Text Box 35"/>
            <p:cNvSpPr txBox="1">
              <a:spLocks noChangeArrowheads="1"/>
            </p:cNvSpPr>
            <p:nvPr/>
          </p:nvSpPr>
          <p:spPr bwMode="auto">
            <a:xfrm>
              <a:off x="5821363" y="3887788"/>
              <a:ext cx="792162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Mexico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6" name="Text Box 36"/>
            <p:cNvSpPr txBox="1">
              <a:spLocks noChangeArrowheads="1"/>
            </p:cNvSpPr>
            <p:nvPr/>
          </p:nvSpPr>
          <p:spPr bwMode="auto">
            <a:xfrm>
              <a:off x="5551488" y="4291013"/>
              <a:ext cx="792162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Japan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7" name="Text Box 37"/>
            <p:cNvSpPr txBox="1">
              <a:spLocks noChangeArrowheads="1"/>
            </p:cNvSpPr>
            <p:nvPr/>
          </p:nvSpPr>
          <p:spPr bwMode="auto">
            <a:xfrm>
              <a:off x="6127750" y="2232025"/>
              <a:ext cx="792163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Nigeria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8" name="Text Box 38"/>
            <p:cNvSpPr txBox="1">
              <a:spLocks noChangeArrowheads="1"/>
            </p:cNvSpPr>
            <p:nvPr/>
          </p:nvSpPr>
          <p:spPr bwMode="auto">
            <a:xfrm>
              <a:off x="6991350" y="3313113"/>
              <a:ext cx="107950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Paquistan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39" name="Text Box 39"/>
            <p:cNvSpPr txBox="1">
              <a:spLocks noChangeArrowheads="1"/>
            </p:cNvSpPr>
            <p:nvPr/>
          </p:nvSpPr>
          <p:spPr bwMode="auto">
            <a:xfrm>
              <a:off x="6646863" y="2770188"/>
              <a:ext cx="107950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Bangladesh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40" name="Text Box 40"/>
            <p:cNvSpPr txBox="1">
              <a:spLocks noChangeArrowheads="1"/>
            </p:cNvSpPr>
            <p:nvPr/>
          </p:nvSpPr>
          <p:spPr bwMode="auto">
            <a:xfrm>
              <a:off x="5695950" y="1787525"/>
              <a:ext cx="107950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Indonesia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41" name="Text Box 41"/>
            <p:cNvSpPr txBox="1">
              <a:spLocks noChangeArrowheads="1"/>
            </p:cNvSpPr>
            <p:nvPr/>
          </p:nvSpPr>
          <p:spPr bwMode="auto">
            <a:xfrm>
              <a:off x="4041775" y="2867025"/>
              <a:ext cx="107950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Rússia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42" name="Text Box 42"/>
            <p:cNvSpPr txBox="1">
              <a:spLocks noChangeArrowheads="1"/>
            </p:cNvSpPr>
            <p:nvPr/>
          </p:nvSpPr>
          <p:spPr bwMode="auto">
            <a:xfrm>
              <a:off x="4246563" y="3240088"/>
              <a:ext cx="107950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EUA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43" name="Text Box 43"/>
            <p:cNvSpPr txBox="1">
              <a:spLocks noChangeArrowheads="1"/>
            </p:cNvSpPr>
            <p:nvPr/>
          </p:nvSpPr>
          <p:spPr bwMode="auto">
            <a:xfrm>
              <a:off x="4108450" y="3517900"/>
              <a:ext cx="107950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Brasil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44" name="Text Box 44"/>
            <p:cNvSpPr txBox="1">
              <a:spLocks noChangeArrowheads="1"/>
            </p:cNvSpPr>
            <p:nvPr/>
          </p:nvSpPr>
          <p:spPr bwMode="auto">
            <a:xfrm>
              <a:off x="4113213" y="3887788"/>
              <a:ext cx="107950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t-BR" sz="1200" b="1">
                  <a:solidFill>
                    <a:schemeClr val="accent2"/>
                  </a:solidFill>
                </a:rPr>
                <a:t>China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grpSp>
          <p:nvGrpSpPr>
            <p:cNvPr id="45" name="Group 45"/>
            <p:cNvGrpSpPr>
              <a:grpSpLocks/>
            </p:cNvGrpSpPr>
            <p:nvPr/>
          </p:nvGrpSpPr>
          <p:grpSpPr bwMode="auto">
            <a:xfrm>
              <a:off x="793749" y="1460500"/>
              <a:ext cx="1371600" cy="523875"/>
              <a:chOff x="863" y="1026"/>
              <a:chExt cx="864" cy="330"/>
            </a:xfrm>
          </p:grpSpPr>
          <p:sp>
            <p:nvSpPr>
              <p:cNvPr id="46" name="Text Box 46"/>
              <p:cNvSpPr txBox="1">
                <a:spLocks noChangeArrowheads="1"/>
              </p:cNvSpPr>
              <p:nvPr/>
            </p:nvSpPr>
            <p:spPr bwMode="auto">
              <a:xfrm>
                <a:off x="865" y="1026"/>
                <a:ext cx="862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pt-BR" sz="1400" dirty="0">
                    <a:solidFill>
                      <a:schemeClr val="accent2"/>
                    </a:solidFill>
                  </a:rPr>
                  <a:t>Á</a:t>
                </a:r>
                <a:r>
                  <a:rPr lang="pt-BR" sz="1400" dirty="0" smtClean="0">
                    <a:solidFill>
                      <a:schemeClr val="accent2"/>
                    </a:solidFill>
                  </a:rPr>
                  <a:t>rea</a:t>
                </a:r>
                <a:endParaRPr lang="pt-BR" sz="1400" dirty="0">
                  <a:solidFill>
                    <a:schemeClr val="accent2"/>
                  </a:solidFill>
                </a:endParaRPr>
              </a:p>
              <a:p>
                <a:pPr algn="ctr"/>
                <a:r>
                  <a:rPr lang="pt-BR" sz="1400" dirty="0">
                    <a:solidFill>
                      <a:schemeClr val="accent2"/>
                    </a:solidFill>
                  </a:rPr>
                  <a:t>&gt; 4 </a:t>
                </a:r>
                <a:r>
                  <a:rPr lang="pt-BR" sz="1400" dirty="0" smtClean="0">
                    <a:solidFill>
                      <a:schemeClr val="accent2"/>
                    </a:solidFill>
                  </a:rPr>
                  <a:t>milhões </a:t>
                </a:r>
                <a:r>
                  <a:rPr lang="pt-BR" sz="1400" dirty="0">
                    <a:solidFill>
                      <a:schemeClr val="accent2"/>
                    </a:solidFill>
                  </a:rPr>
                  <a:t>km</a:t>
                </a:r>
                <a:r>
                  <a:rPr lang="pt-BR" sz="1400" baseline="30000" dirty="0">
                    <a:solidFill>
                      <a:schemeClr val="accent2"/>
                    </a:solidFill>
                  </a:rPr>
                  <a:t>2</a:t>
                </a:r>
                <a:endParaRPr lang="en-US" sz="1400" baseline="300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7" name="Line 47"/>
              <p:cNvSpPr>
                <a:spLocks noChangeShapeType="1"/>
              </p:cNvSpPr>
              <p:nvPr/>
            </p:nvSpPr>
            <p:spPr bwMode="auto">
              <a:xfrm>
                <a:off x="863" y="1189"/>
                <a:ext cx="8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48" name="Group 48"/>
            <p:cNvGrpSpPr>
              <a:grpSpLocks/>
            </p:cNvGrpSpPr>
            <p:nvPr/>
          </p:nvGrpSpPr>
          <p:grpSpPr bwMode="auto">
            <a:xfrm>
              <a:off x="7302500" y="1004888"/>
              <a:ext cx="1368425" cy="523875"/>
              <a:chOff x="4558" y="981"/>
              <a:chExt cx="862" cy="330"/>
            </a:xfrm>
          </p:grpSpPr>
          <p:sp>
            <p:nvSpPr>
              <p:cNvPr id="49" name="Text Box 49"/>
              <p:cNvSpPr txBox="1">
                <a:spLocks noChangeArrowheads="1"/>
              </p:cNvSpPr>
              <p:nvPr/>
            </p:nvSpPr>
            <p:spPr bwMode="auto">
              <a:xfrm>
                <a:off x="4608" y="981"/>
                <a:ext cx="765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pt-BR" sz="1400" dirty="0" smtClean="0"/>
                  <a:t>População</a:t>
                </a:r>
                <a:endParaRPr lang="pt-BR" sz="1400" dirty="0"/>
              </a:p>
              <a:p>
                <a:pPr algn="ctr"/>
                <a:r>
                  <a:rPr lang="pt-BR" sz="1400" dirty="0"/>
                  <a:t>&gt; 100 </a:t>
                </a:r>
                <a:r>
                  <a:rPr lang="pt-BR" sz="1400" dirty="0" smtClean="0"/>
                  <a:t>milhões</a:t>
                </a:r>
                <a:endParaRPr lang="en-US" sz="1400" baseline="30000" dirty="0"/>
              </a:p>
            </p:txBody>
          </p:sp>
          <p:sp>
            <p:nvSpPr>
              <p:cNvPr id="50" name="Line 50"/>
              <p:cNvSpPr>
                <a:spLocks noChangeShapeType="1"/>
              </p:cNvSpPr>
              <p:nvPr/>
            </p:nvSpPr>
            <p:spPr bwMode="auto">
              <a:xfrm>
                <a:off x="4558" y="1144"/>
                <a:ext cx="8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51" name="Group 51"/>
            <p:cNvGrpSpPr>
              <a:grpSpLocks/>
            </p:cNvGrpSpPr>
            <p:nvPr/>
          </p:nvGrpSpPr>
          <p:grpSpPr bwMode="auto">
            <a:xfrm>
              <a:off x="5994401" y="5575300"/>
              <a:ext cx="1528763" cy="523875"/>
              <a:chOff x="3488" y="3921"/>
              <a:chExt cx="963" cy="330"/>
            </a:xfrm>
          </p:grpSpPr>
          <p:sp>
            <p:nvSpPr>
              <p:cNvPr id="52" name="Text Box 52"/>
              <p:cNvSpPr txBox="1">
                <a:spLocks noChangeArrowheads="1"/>
              </p:cNvSpPr>
              <p:nvPr/>
            </p:nvSpPr>
            <p:spPr bwMode="auto">
              <a:xfrm>
                <a:off x="3488" y="3921"/>
                <a:ext cx="963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pt-BR" sz="1400" dirty="0" smtClean="0">
                    <a:solidFill>
                      <a:schemeClr val="accent2"/>
                    </a:solidFill>
                  </a:rPr>
                  <a:t>PIB</a:t>
                </a:r>
                <a:endParaRPr lang="pt-BR" sz="1400" dirty="0">
                  <a:solidFill>
                    <a:schemeClr val="accent2"/>
                  </a:solidFill>
                </a:endParaRPr>
              </a:p>
              <a:p>
                <a:pPr algn="ctr"/>
                <a:r>
                  <a:rPr lang="pt-BR" sz="1400" dirty="0">
                    <a:solidFill>
                      <a:schemeClr val="accent2"/>
                    </a:solidFill>
                  </a:rPr>
                  <a:t>&gt; US$ 400 </a:t>
                </a:r>
                <a:r>
                  <a:rPr lang="pt-BR" sz="1400" dirty="0" smtClean="0">
                    <a:solidFill>
                      <a:schemeClr val="accent2"/>
                    </a:solidFill>
                  </a:rPr>
                  <a:t>bilhões</a:t>
                </a:r>
                <a:endParaRPr lang="en-US" sz="1400" baseline="300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3" name="Line 53"/>
              <p:cNvSpPr>
                <a:spLocks noChangeShapeType="1"/>
              </p:cNvSpPr>
              <p:nvPr/>
            </p:nvSpPr>
            <p:spPr bwMode="auto">
              <a:xfrm>
                <a:off x="3537" y="4084"/>
                <a:ext cx="8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</p:grpSp>
      </p:grpSp>
      <p:sp>
        <p:nvSpPr>
          <p:cNvPr id="54" name="Rectangle 55"/>
          <p:cNvSpPr>
            <a:spLocks noChangeArrowheads="1"/>
          </p:cNvSpPr>
          <p:nvPr/>
        </p:nvSpPr>
        <p:spPr bwMode="auto">
          <a:xfrm>
            <a:off x="1026441" y="60112"/>
            <a:ext cx="7620000" cy="1219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pt-BR" sz="3200" b="1" dirty="0" smtClean="0">
                <a:solidFill>
                  <a:schemeClr val="accent2"/>
                </a:solidFill>
                <a:latin typeface="+mj-lt"/>
              </a:rPr>
              <a:t>Brasil: Área</a:t>
            </a:r>
            <a:r>
              <a:rPr lang="pt-BR" sz="3200" b="1" dirty="0">
                <a:solidFill>
                  <a:schemeClr val="accent2"/>
                </a:solidFill>
                <a:latin typeface="+mj-lt"/>
              </a:rPr>
              <a:t>, </a:t>
            </a:r>
            <a:r>
              <a:rPr lang="pt-BR" sz="3200" b="1" dirty="0" smtClean="0">
                <a:solidFill>
                  <a:schemeClr val="accent2"/>
                </a:solidFill>
                <a:latin typeface="+mj-lt"/>
              </a:rPr>
              <a:t>População e Economia</a:t>
            </a:r>
            <a:endParaRPr lang="pt-BR" sz="24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051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Universidades_Federais_campi2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6596" y="672482"/>
            <a:ext cx="6607175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740264" y="73740"/>
            <a:ext cx="6327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i="0" dirty="0" smtClean="0">
                <a:solidFill>
                  <a:srgbClr val="000066"/>
                </a:solidFill>
                <a:latin typeface="+mj-lt"/>
              </a:rPr>
              <a:t>Distribuição das Universidades Federais</a:t>
            </a:r>
            <a:endParaRPr lang="pt-BR" b="1" i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2" name="CaixaDeTexto 7"/>
          <p:cNvSpPr txBox="1">
            <a:spLocks noChangeArrowheads="1"/>
          </p:cNvSpPr>
          <p:nvPr/>
        </p:nvSpPr>
        <p:spPr bwMode="auto">
          <a:xfrm>
            <a:off x="1656531" y="3946884"/>
            <a:ext cx="1661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800" b="1" i="0" dirty="0" smtClean="0">
                <a:solidFill>
                  <a:srgbClr val="000066"/>
                </a:solidFill>
                <a:latin typeface="+mn-lt"/>
              </a:rPr>
              <a:t>2009</a:t>
            </a:r>
            <a:endParaRPr lang="pt-BR" sz="2800" b="1" i="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3" name="CaixaDeTexto 10"/>
          <p:cNvSpPr txBox="1">
            <a:spLocks noChangeArrowheads="1"/>
          </p:cNvSpPr>
          <p:nvPr/>
        </p:nvSpPr>
        <p:spPr bwMode="auto">
          <a:xfrm>
            <a:off x="752156" y="5140274"/>
            <a:ext cx="352955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b="1" i="0" dirty="0" smtClean="0">
                <a:solidFill>
                  <a:srgbClr val="000066"/>
                </a:solidFill>
                <a:latin typeface="+mn-lt"/>
              </a:rPr>
              <a:t>Campus Sede  </a:t>
            </a:r>
            <a:r>
              <a:rPr lang="pt-BR" b="1" i="0" dirty="0">
                <a:solidFill>
                  <a:srgbClr val="000066"/>
                </a:solidFill>
                <a:latin typeface="+mn-lt"/>
              </a:rPr>
              <a:t>= </a:t>
            </a:r>
            <a:r>
              <a:rPr lang="pt-BR" b="1" i="0" dirty="0" smtClean="0">
                <a:solidFill>
                  <a:srgbClr val="000066"/>
                </a:solidFill>
                <a:latin typeface="+mn-lt"/>
              </a:rPr>
              <a:t>59</a:t>
            </a:r>
          </a:p>
          <a:p>
            <a:r>
              <a:rPr lang="pt-BR" b="1" dirty="0" smtClean="0">
                <a:solidFill>
                  <a:srgbClr val="000066"/>
                </a:solidFill>
                <a:latin typeface="+mn-lt"/>
              </a:rPr>
              <a:t>Outros Campus = 171</a:t>
            </a:r>
          </a:p>
          <a:p>
            <a:endParaRPr lang="pt-BR" b="1" i="0" dirty="0" smtClean="0">
              <a:solidFill>
                <a:srgbClr val="000066"/>
              </a:solidFill>
              <a:latin typeface="+mn-lt"/>
            </a:endParaRPr>
          </a:p>
          <a:p>
            <a:r>
              <a:rPr lang="pt-BR" b="1" dirty="0" smtClean="0">
                <a:solidFill>
                  <a:srgbClr val="990033"/>
                </a:solidFill>
                <a:latin typeface="+mn-lt"/>
              </a:rPr>
              <a:t>Total = 230</a:t>
            </a:r>
            <a:endParaRPr lang="pt-BR" b="1" i="0" dirty="0">
              <a:solidFill>
                <a:srgbClr val="990033"/>
              </a:solidFill>
              <a:latin typeface="+mn-lt"/>
            </a:endParaRPr>
          </a:p>
        </p:txBody>
      </p:sp>
      <p:sp>
        <p:nvSpPr>
          <p:cNvPr id="14" name="Freeform 311"/>
          <p:cNvSpPr>
            <a:spLocks noChangeAspect="1"/>
          </p:cNvSpPr>
          <p:nvPr/>
        </p:nvSpPr>
        <p:spPr bwMode="auto">
          <a:xfrm flipH="1" flipV="1">
            <a:off x="486697" y="5324168"/>
            <a:ext cx="122188" cy="137090"/>
          </a:xfrm>
          <a:custGeom>
            <a:avLst/>
            <a:gdLst>
              <a:gd name="T0" fmla="*/ 0 w 22"/>
              <a:gd name="T1" fmla="*/ 100806241 h 23"/>
              <a:gd name="T2" fmla="*/ 10543599 w 22"/>
              <a:gd name="T3" fmla="*/ 40322499 h 23"/>
              <a:gd name="T4" fmla="*/ 42177643 w 22"/>
              <a:gd name="T5" fmla="*/ 20161250 h 23"/>
              <a:gd name="T6" fmla="*/ 73808442 w 22"/>
              <a:gd name="T7" fmla="*/ 10080625 h 23"/>
              <a:gd name="T8" fmla="*/ 115986098 w 22"/>
              <a:gd name="T9" fmla="*/ 0 h 23"/>
              <a:gd name="T10" fmla="*/ 158163728 w 22"/>
              <a:gd name="T11" fmla="*/ 10080625 h 23"/>
              <a:gd name="T12" fmla="*/ 189794515 w 22"/>
              <a:gd name="T13" fmla="*/ 20161250 h 23"/>
              <a:gd name="T14" fmla="*/ 221428600 w 22"/>
              <a:gd name="T15" fmla="*/ 40322499 h 23"/>
              <a:gd name="T16" fmla="*/ 231972196 w 22"/>
              <a:gd name="T17" fmla="*/ 100806241 h 23"/>
              <a:gd name="T18" fmla="*/ 231972196 w 22"/>
              <a:gd name="T19" fmla="*/ 141128753 h 23"/>
              <a:gd name="T20" fmla="*/ 221428600 w 22"/>
              <a:gd name="T21" fmla="*/ 171370618 h 23"/>
              <a:gd name="T22" fmla="*/ 179250919 w 22"/>
              <a:gd name="T23" fmla="*/ 211693154 h 23"/>
              <a:gd name="T24" fmla="*/ 147620132 w 22"/>
              <a:gd name="T25" fmla="*/ 231854397 h 23"/>
              <a:gd name="T26" fmla="*/ 84352038 w 22"/>
              <a:gd name="T27" fmla="*/ 231854397 h 23"/>
              <a:gd name="T28" fmla="*/ 52721238 w 22"/>
              <a:gd name="T29" fmla="*/ 211693154 h 23"/>
              <a:gd name="T30" fmla="*/ 10543599 w 22"/>
              <a:gd name="T31" fmla="*/ 171370618 h 23"/>
              <a:gd name="T32" fmla="*/ 0 w 22"/>
              <a:gd name="T33" fmla="*/ 141128753 h 23"/>
              <a:gd name="T34" fmla="*/ 0 w 22"/>
              <a:gd name="T35" fmla="*/ 100806241 h 2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"/>
              <a:gd name="T55" fmla="*/ 0 h 23"/>
              <a:gd name="T56" fmla="*/ 22 w 22"/>
              <a:gd name="T57" fmla="*/ 23 h 2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" h="23">
                <a:moveTo>
                  <a:pt x="0" y="10"/>
                </a:moveTo>
                <a:lnTo>
                  <a:pt x="1" y="4"/>
                </a:lnTo>
                <a:lnTo>
                  <a:pt x="4" y="2"/>
                </a:lnTo>
                <a:lnTo>
                  <a:pt x="7" y="1"/>
                </a:lnTo>
                <a:lnTo>
                  <a:pt x="11" y="0"/>
                </a:lnTo>
                <a:lnTo>
                  <a:pt x="15" y="1"/>
                </a:lnTo>
                <a:lnTo>
                  <a:pt x="18" y="2"/>
                </a:lnTo>
                <a:lnTo>
                  <a:pt x="21" y="4"/>
                </a:lnTo>
                <a:lnTo>
                  <a:pt x="22" y="10"/>
                </a:lnTo>
                <a:lnTo>
                  <a:pt x="22" y="14"/>
                </a:lnTo>
                <a:lnTo>
                  <a:pt x="21" y="17"/>
                </a:lnTo>
                <a:lnTo>
                  <a:pt x="17" y="21"/>
                </a:lnTo>
                <a:lnTo>
                  <a:pt x="14" y="23"/>
                </a:lnTo>
                <a:lnTo>
                  <a:pt x="8" y="23"/>
                </a:lnTo>
                <a:lnTo>
                  <a:pt x="5" y="21"/>
                </a:lnTo>
                <a:lnTo>
                  <a:pt x="1" y="17"/>
                </a:lnTo>
                <a:lnTo>
                  <a:pt x="0" y="14"/>
                </a:lnTo>
                <a:lnTo>
                  <a:pt x="0" y="10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pt-BR" sz="1600" b="1" i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" name="Freeform 311"/>
          <p:cNvSpPr>
            <a:spLocks noChangeAspect="1"/>
          </p:cNvSpPr>
          <p:nvPr/>
        </p:nvSpPr>
        <p:spPr bwMode="auto">
          <a:xfrm flipH="1" flipV="1">
            <a:off x="491617" y="5668292"/>
            <a:ext cx="122188" cy="137090"/>
          </a:xfrm>
          <a:custGeom>
            <a:avLst/>
            <a:gdLst>
              <a:gd name="T0" fmla="*/ 0 w 22"/>
              <a:gd name="T1" fmla="*/ 100806241 h 23"/>
              <a:gd name="T2" fmla="*/ 10543599 w 22"/>
              <a:gd name="T3" fmla="*/ 40322499 h 23"/>
              <a:gd name="T4" fmla="*/ 42177643 w 22"/>
              <a:gd name="T5" fmla="*/ 20161250 h 23"/>
              <a:gd name="T6" fmla="*/ 73808442 w 22"/>
              <a:gd name="T7" fmla="*/ 10080625 h 23"/>
              <a:gd name="T8" fmla="*/ 115986098 w 22"/>
              <a:gd name="T9" fmla="*/ 0 h 23"/>
              <a:gd name="T10" fmla="*/ 158163728 w 22"/>
              <a:gd name="T11" fmla="*/ 10080625 h 23"/>
              <a:gd name="T12" fmla="*/ 189794515 w 22"/>
              <a:gd name="T13" fmla="*/ 20161250 h 23"/>
              <a:gd name="T14" fmla="*/ 221428600 w 22"/>
              <a:gd name="T15" fmla="*/ 40322499 h 23"/>
              <a:gd name="T16" fmla="*/ 231972196 w 22"/>
              <a:gd name="T17" fmla="*/ 100806241 h 23"/>
              <a:gd name="T18" fmla="*/ 231972196 w 22"/>
              <a:gd name="T19" fmla="*/ 141128753 h 23"/>
              <a:gd name="T20" fmla="*/ 221428600 w 22"/>
              <a:gd name="T21" fmla="*/ 171370618 h 23"/>
              <a:gd name="T22" fmla="*/ 179250919 w 22"/>
              <a:gd name="T23" fmla="*/ 211693154 h 23"/>
              <a:gd name="T24" fmla="*/ 147620132 w 22"/>
              <a:gd name="T25" fmla="*/ 231854397 h 23"/>
              <a:gd name="T26" fmla="*/ 84352038 w 22"/>
              <a:gd name="T27" fmla="*/ 231854397 h 23"/>
              <a:gd name="T28" fmla="*/ 52721238 w 22"/>
              <a:gd name="T29" fmla="*/ 211693154 h 23"/>
              <a:gd name="T30" fmla="*/ 10543599 w 22"/>
              <a:gd name="T31" fmla="*/ 171370618 h 23"/>
              <a:gd name="T32" fmla="*/ 0 w 22"/>
              <a:gd name="T33" fmla="*/ 141128753 h 23"/>
              <a:gd name="T34" fmla="*/ 0 w 22"/>
              <a:gd name="T35" fmla="*/ 100806241 h 2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"/>
              <a:gd name="T55" fmla="*/ 0 h 23"/>
              <a:gd name="T56" fmla="*/ 22 w 22"/>
              <a:gd name="T57" fmla="*/ 23 h 2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" h="23">
                <a:moveTo>
                  <a:pt x="0" y="10"/>
                </a:moveTo>
                <a:lnTo>
                  <a:pt x="1" y="4"/>
                </a:lnTo>
                <a:lnTo>
                  <a:pt x="4" y="2"/>
                </a:lnTo>
                <a:lnTo>
                  <a:pt x="7" y="1"/>
                </a:lnTo>
                <a:lnTo>
                  <a:pt x="11" y="0"/>
                </a:lnTo>
                <a:lnTo>
                  <a:pt x="15" y="1"/>
                </a:lnTo>
                <a:lnTo>
                  <a:pt x="18" y="2"/>
                </a:lnTo>
                <a:lnTo>
                  <a:pt x="21" y="4"/>
                </a:lnTo>
                <a:lnTo>
                  <a:pt x="22" y="10"/>
                </a:lnTo>
                <a:lnTo>
                  <a:pt x="22" y="14"/>
                </a:lnTo>
                <a:lnTo>
                  <a:pt x="21" y="17"/>
                </a:lnTo>
                <a:lnTo>
                  <a:pt x="17" y="21"/>
                </a:lnTo>
                <a:lnTo>
                  <a:pt x="14" y="23"/>
                </a:lnTo>
                <a:lnTo>
                  <a:pt x="8" y="23"/>
                </a:lnTo>
                <a:lnTo>
                  <a:pt x="5" y="21"/>
                </a:lnTo>
                <a:lnTo>
                  <a:pt x="1" y="17"/>
                </a:lnTo>
                <a:lnTo>
                  <a:pt x="0" y="14"/>
                </a:lnTo>
                <a:lnTo>
                  <a:pt x="0" y="1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pt-BR" sz="1600" b="1" i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/>
        </p:nvSpPr>
        <p:spPr bwMode="auto">
          <a:xfrm>
            <a:off x="1114086" y="385242"/>
            <a:ext cx="71278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1" lang="pt-BR" sz="3200" b="1" dirty="0" smtClean="0">
                <a:solidFill>
                  <a:srgbClr val="1E3C78"/>
                </a:solidFill>
                <a:latin typeface="+mj-lt"/>
              </a:rPr>
              <a:t>Mestrados e Doutorados</a:t>
            </a:r>
            <a:endParaRPr kumimoji="1" lang="pt-BR" sz="3200" b="1" dirty="0">
              <a:solidFill>
                <a:srgbClr val="1E3C78"/>
              </a:solidFill>
              <a:latin typeface="+mj-lt"/>
            </a:endParaRPr>
          </a:p>
        </p:txBody>
      </p:sp>
      <p:graphicFrame>
        <p:nvGraphicFramePr>
          <p:cNvPr id="149506" name="Object 15"/>
          <p:cNvGraphicFramePr>
            <a:graphicFrameLocks noChangeAspect="1"/>
          </p:cNvGraphicFramePr>
          <p:nvPr/>
        </p:nvGraphicFramePr>
        <p:xfrm>
          <a:off x="0" y="1374775"/>
          <a:ext cx="9144000" cy="499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40" name="Gráfico" r:id="rId4" imgW="9534361" imgH="4467149" progId="Excel.Sheet.8">
                  <p:embed/>
                </p:oleObj>
              </mc:Choice>
              <mc:Fallback>
                <p:oleObj name="Gráfico" r:id="rId4" imgW="9534361" imgH="4467149" progId="Excel.Sheet.8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74775"/>
                        <a:ext cx="9144000" cy="499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5"/>
          <p:cNvGraphicFramePr>
            <a:graphicFrameLocks noChangeAspect="1"/>
          </p:cNvGraphicFramePr>
          <p:nvPr/>
        </p:nvGraphicFramePr>
        <p:xfrm>
          <a:off x="0" y="1374775"/>
          <a:ext cx="9144000" cy="499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41" name="Gráfico" r:id="rId6" imgW="9534361" imgH="4467149" progId="Excel.Sheet.8">
                  <p:embed/>
                </p:oleObj>
              </mc:Choice>
              <mc:Fallback>
                <p:oleObj name="Gráfico" r:id="rId6" imgW="9534361" imgH="4467149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74775"/>
                        <a:ext cx="9144000" cy="499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029"/>
          <p:cNvSpPr>
            <a:spLocks noChangeArrowheads="1"/>
          </p:cNvSpPr>
          <p:nvPr/>
        </p:nvSpPr>
        <p:spPr bwMode="auto">
          <a:xfrm>
            <a:off x="6253316" y="4089400"/>
            <a:ext cx="2358872" cy="292388"/>
          </a:xfrm>
          <a:prstGeom prst="rect">
            <a:avLst/>
          </a:prstGeom>
          <a:solidFill>
            <a:srgbClr val="CCFFCC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pt-BR" sz="1300" b="1" i="0" dirty="0" smtClean="0">
                <a:solidFill>
                  <a:srgbClr val="003366"/>
                </a:solidFill>
              </a:rPr>
              <a:t>11.4 mil Doutorados em  2009</a:t>
            </a:r>
            <a:endParaRPr lang="pt-BR" sz="1300" b="1" i="0" dirty="0">
              <a:solidFill>
                <a:srgbClr val="003366"/>
              </a:solidFill>
            </a:endParaRPr>
          </a:p>
        </p:txBody>
      </p:sp>
      <p:sp>
        <p:nvSpPr>
          <p:cNvPr id="10" name="Rectangle 1030"/>
          <p:cNvSpPr>
            <a:spLocks noChangeArrowheads="1"/>
          </p:cNvSpPr>
          <p:nvPr/>
        </p:nvSpPr>
        <p:spPr bwMode="auto">
          <a:xfrm>
            <a:off x="5928853" y="1798638"/>
            <a:ext cx="2376948" cy="292388"/>
          </a:xfrm>
          <a:prstGeom prst="rect">
            <a:avLst/>
          </a:prstGeom>
          <a:solidFill>
            <a:srgbClr val="CCECFF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pt-BR" sz="1300" b="1" i="0" dirty="0" smtClean="0">
                <a:solidFill>
                  <a:srgbClr val="003366"/>
                </a:solidFill>
              </a:rPr>
              <a:t>38.8 mil  Mestrados em 2009</a:t>
            </a:r>
            <a:endParaRPr lang="pt-BR" sz="1300" b="1" i="0" dirty="0">
              <a:solidFill>
                <a:srgbClr val="003366"/>
              </a:solidFill>
            </a:endParaRPr>
          </a:p>
        </p:txBody>
      </p:sp>
      <p:sp>
        <p:nvSpPr>
          <p:cNvPr id="11" name="Rectangle 1027"/>
          <p:cNvSpPr>
            <a:spLocks noChangeArrowheads="1"/>
          </p:cNvSpPr>
          <p:nvPr/>
        </p:nvSpPr>
        <p:spPr bwMode="auto">
          <a:xfrm>
            <a:off x="5227093" y="2161488"/>
            <a:ext cx="27771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t-BR" sz="1200" b="1" dirty="0" smtClean="0">
                <a:solidFill>
                  <a:srgbClr val="000066"/>
                </a:solidFill>
              </a:rPr>
              <a:t> Inclui Mestrado Profissional após 1999</a:t>
            </a:r>
            <a:endParaRPr lang="pt-BR" sz="1200" b="1" dirty="0">
              <a:solidFill>
                <a:srgbClr val="000066"/>
              </a:solidFill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6348496"/>
            <a:ext cx="9144000" cy="50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Sandoval Carneiro Jr., “</a:t>
            </a:r>
            <a:r>
              <a:rPr kumimoji="1" lang="pt-BR" sz="1100" dirty="0" err="1" smtClean="0">
                <a:solidFill>
                  <a:srgbClr val="1E3C78"/>
                </a:solidFill>
                <a:latin typeface="+mj-lt"/>
              </a:rPr>
              <a:t>The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 </a:t>
            </a:r>
            <a:r>
              <a:rPr kumimoji="1" lang="pt-BR" sz="1100" dirty="0" err="1" smtClean="0">
                <a:solidFill>
                  <a:srgbClr val="1E3C78"/>
                </a:solidFill>
                <a:latin typeface="+mj-lt"/>
              </a:rPr>
              <a:t>Missions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 </a:t>
            </a:r>
            <a:r>
              <a:rPr kumimoji="1" lang="pt-BR" sz="1100" dirty="0" err="1" smtClean="0">
                <a:solidFill>
                  <a:srgbClr val="1E3C78"/>
                </a:solidFill>
                <a:latin typeface="+mj-lt"/>
              </a:rPr>
              <a:t>of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 CAPES </a:t>
            </a:r>
            <a:r>
              <a:rPr kumimoji="1" lang="pt-BR" sz="1100" dirty="0" err="1" smtClean="0">
                <a:solidFill>
                  <a:srgbClr val="1E3C78"/>
                </a:solidFill>
                <a:latin typeface="+mj-lt"/>
              </a:rPr>
              <a:t>with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 </a:t>
            </a:r>
            <a:r>
              <a:rPr kumimoji="1" lang="pt-BR" sz="1100" dirty="0" err="1" smtClean="0">
                <a:solidFill>
                  <a:srgbClr val="1E3C78"/>
                </a:solidFill>
                <a:latin typeface="+mj-lt"/>
              </a:rPr>
              <a:t>Emphasis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 </a:t>
            </a:r>
            <a:r>
              <a:rPr kumimoji="1" lang="pt-BR" sz="1100" dirty="0" err="1" smtClean="0">
                <a:solidFill>
                  <a:srgbClr val="1E3C78"/>
                </a:solidFill>
                <a:latin typeface="+mj-lt"/>
              </a:rPr>
              <a:t>on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 </a:t>
            </a:r>
            <a:r>
              <a:rPr kumimoji="1" lang="pt-BR" sz="1100" dirty="0" err="1" smtClean="0">
                <a:solidFill>
                  <a:srgbClr val="1E3C78"/>
                </a:solidFill>
                <a:latin typeface="+mj-lt"/>
              </a:rPr>
              <a:t>International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 </a:t>
            </a:r>
            <a:r>
              <a:rPr kumimoji="1" lang="pt-BR" sz="1100" dirty="0" err="1" smtClean="0">
                <a:solidFill>
                  <a:srgbClr val="1E3C78"/>
                </a:solidFill>
                <a:latin typeface="+mj-lt"/>
              </a:rPr>
              <a:t>Cooperation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”, </a:t>
            </a:r>
            <a:r>
              <a:rPr kumimoji="1" lang="en-US" sz="1100" dirty="0" smtClean="0">
                <a:solidFill>
                  <a:srgbClr val="1E3C78"/>
                </a:solidFill>
                <a:latin typeface="+mj-lt"/>
              </a:rPr>
              <a:t>CAPES/FIPSE Consortia Directors Meeting, </a:t>
            </a:r>
            <a:r>
              <a:rPr kumimoji="1" lang="en-US" sz="1100" dirty="0" err="1" smtClean="0">
                <a:solidFill>
                  <a:srgbClr val="1E3C78"/>
                </a:solidFill>
                <a:latin typeface="+mj-lt"/>
              </a:rPr>
              <a:t>Florianópolois</a:t>
            </a:r>
            <a:r>
              <a:rPr kumimoji="1" lang="en-US" sz="1100" dirty="0" smtClean="0">
                <a:solidFill>
                  <a:srgbClr val="1E3C78"/>
                </a:solidFill>
                <a:latin typeface="+mj-lt"/>
              </a:rPr>
              <a:t>, 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24th </a:t>
            </a:r>
            <a:r>
              <a:rPr kumimoji="1" lang="pt-BR" sz="1100" dirty="0" err="1" smtClean="0">
                <a:solidFill>
                  <a:srgbClr val="1E3C78"/>
                </a:solidFill>
                <a:latin typeface="+mj-lt"/>
              </a:rPr>
              <a:t>September</a:t>
            </a:r>
            <a:r>
              <a:rPr kumimoji="1" lang="pt-BR" sz="1100" dirty="0" smtClean="0">
                <a:solidFill>
                  <a:srgbClr val="1E3C78"/>
                </a:solidFill>
                <a:latin typeface="+mj-lt"/>
              </a:rPr>
              <a:t>, 2010</a:t>
            </a:r>
            <a:endParaRPr kumimoji="1" lang="pt-BR" sz="1100" dirty="0">
              <a:solidFill>
                <a:srgbClr val="1E3C78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tangle 3"/>
          <p:cNvSpPr>
            <a:spLocks noChangeArrowheads="1"/>
          </p:cNvSpPr>
          <p:nvPr/>
        </p:nvSpPr>
        <p:spPr bwMode="auto">
          <a:xfrm>
            <a:off x="2051050" y="404813"/>
            <a:ext cx="5257800" cy="63357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Text Box 4"/>
          <p:cNvSpPr txBox="1">
            <a:spLocks noChangeArrowheads="1"/>
          </p:cNvSpPr>
          <p:nvPr/>
        </p:nvSpPr>
        <p:spPr bwMode="auto">
          <a:xfrm>
            <a:off x="2949678" y="284163"/>
            <a:ext cx="4289294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t-BR" sz="1800" b="1" dirty="0" smtClean="0">
                <a:latin typeface="+mn-lt"/>
              </a:rPr>
              <a:t>CAPES Avaliações de 2007 e </a:t>
            </a:r>
            <a:r>
              <a:rPr lang="pt-BR" sz="1800" b="1" dirty="0">
                <a:latin typeface="+mn-lt"/>
              </a:rPr>
              <a:t>2010 </a:t>
            </a:r>
          </a:p>
        </p:txBody>
      </p:sp>
      <p:sp>
        <p:nvSpPr>
          <p:cNvPr id="148" name="Text Box 5"/>
          <p:cNvSpPr txBox="1">
            <a:spLocks noChangeArrowheads="1"/>
          </p:cNvSpPr>
          <p:nvPr/>
        </p:nvSpPr>
        <p:spPr bwMode="auto">
          <a:xfrm>
            <a:off x="4211638" y="549275"/>
            <a:ext cx="1152525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400" b="1" dirty="0" smtClean="0">
                <a:latin typeface="+mn-lt"/>
              </a:rPr>
              <a:t>(Cursos)</a:t>
            </a:r>
            <a:endParaRPr lang="pt-BR" sz="1400" b="1" dirty="0">
              <a:latin typeface="+mn-lt"/>
            </a:endParaRPr>
          </a:p>
        </p:txBody>
      </p:sp>
      <p:grpSp>
        <p:nvGrpSpPr>
          <p:cNvPr id="149" name="Group 6"/>
          <p:cNvGrpSpPr>
            <a:grpSpLocks/>
          </p:cNvGrpSpPr>
          <p:nvPr/>
        </p:nvGrpSpPr>
        <p:grpSpPr bwMode="auto">
          <a:xfrm>
            <a:off x="2557463" y="1803400"/>
            <a:ext cx="4175125" cy="4391025"/>
            <a:chOff x="1655" y="709"/>
            <a:chExt cx="2630" cy="2766"/>
          </a:xfrm>
        </p:grpSpPr>
        <p:pic>
          <p:nvPicPr>
            <p:cNvPr id="150" name="Picture 7"/>
            <p:cNvPicPr>
              <a:picLocks noChangeAspect="1" noChangeArrowheads="1"/>
            </p:cNvPicPr>
            <p:nvPr/>
          </p:nvPicPr>
          <p:blipFill>
            <a:blip r:embed="rId3" cstate="print">
              <a:lum bright="20000" contrast="-14000"/>
            </a:blip>
            <a:srcRect/>
            <a:stretch>
              <a:fillRect/>
            </a:stretch>
          </p:blipFill>
          <p:spPr bwMode="auto">
            <a:xfrm>
              <a:off x="1655" y="709"/>
              <a:ext cx="2630" cy="2766"/>
            </a:xfrm>
            <a:prstGeom prst="rect">
              <a:avLst/>
            </a:prstGeom>
            <a:noFill/>
          </p:spPr>
        </p:pic>
        <p:sp>
          <p:nvSpPr>
            <p:cNvPr id="151" name="Rectangle 8"/>
            <p:cNvSpPr>
              <a:spLocks noChangeArrowheads="1"/>
            </p:cNvSpPr>
            <p:nvPr/>
          </p:nvSpPr>
          <p:spPr bwMode="auto">
            <a:xfrm>
              <a:off x="2563" y="1631"/>
              <a:ext cx="581" cy="411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52" name="Rectangle 9"/>
            <p:cNvSpPr>
              <a:spLocks noChangeArrowheads="1"/>
            </p:cNvSpPr>
            <p:nvPr/>
          </p:nvSpPr>
          <p:spPr bwMode="auto">
            <a:xfrm>
              <a:off x="3325" y="1545"/>
              <a:ext cx="581" cy="49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53" name="Line 10"/>
            <p:cNvSpPr>
              <a:spLocks noChangeShapeType="1"/>
            </p:cNvSpPr>
            <p:nvPr/>
          </p:nvSpPr>
          <p:spPr bwMode="auto">
            <a:xfrm>
              <a:off x="2477" y="1434"/>
              <a:ext cx="0" cy="6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54" name="Line 11"/>
            <p:cNvSpPr>
              <a:spLocks noChangeShapeType="1"/>
            </p:cNvSpPr>
            <p:nvPr/>
          </p:nvSpPr>
          <p:spPr bwMode="auto">
            <a:xfrm>
              <a:off x="2477" y="2042"/>
              <a:ext cx="15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55" name="Line 12"/>
            <p:cNvSpPr>
              <a:spLocks noChangeShapeType="1"/>
            </p:cNvSpPr>
            <p:nvPr/>
          </p:nvSpPr>
          <p:spPr bwMode="auto">
            <a:xfrm flipV="1">
              <a:off x="3239" y="2042"/>
              <a:ext cx="0" cy="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56" name="Rectangle 13"/>
            <p:cNvSpPr>
              <a:spLocks noChangeArrowheads="1"/>
            </p:cNvSpPr>
            <p:nvPr/>
          </p:nvSpPr>
          <p:spPr bwMode="auto">
            <a:xfrm>
              <a:off x="2751" y="1791"/>
              <a:ext cx="2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400" b="1">
                  <a:solidFill>
                    <a:srgbClr val="000000"/>
                  </a:solidFill>
                  <a:latin typeface="+mn-lt"/>
                </a:rPr>
                <a:t>3394</a:t>
              </a:r>
              <a:endParaRPr lang="pt-BR" sz="1400">
                <a:latin typeface="+mn-lt"/>
              </a:endParaRPr>
            </a:p>
          </p:txBody>
        </p:sp>
        <p:sp>
          <p:nvSpPr>
            <p:cNvPr id="157" name="Rectangle 14"/>
            <p:cNvSpPr>
              <a:spLocks noChangeArrowheads="1"/>
            </p:cNvSpPr>
            <p:nvPr/>
          </p:nvSpPr>
          <p:spPr bwMode="auto">
            <a:xfrm>
              <a:off x="3511" y="1748"/>
              <a:ext cx="2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400" b="1">
                  <a:solidFill>
                    <a:srgbClr val="000000"/>
                  </a:solidFill>
                  <a:latin typeface="+mn-lt"/>
                </a:rPr>
                <a:t>4099</a:t>
              </a:r>
              <a:endParaRPr lang="pt-BR" sz="1400">
                <a:latin typeface="+mn-lt"/>
              </a:endParaRPr>
            </a:p>
          </p:txBody>
        </p:sp>
        <p:sp>
          <p:nvSpPr>
            <p:cNvPr id="158" name="Rectangle 15"/>
            <p:cNvSpPr>
              <a:spLocks noChangeArrowheads="1"/>
            </p:cNvSpPr>
            <p:nvPr/>
          </p:nvSpPr>
          <p:spPr bwMode="auto">
            <a:xfrm>
              <a:off x="2756" y="2053"/>
              <a:ext cx="21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200" b="1">
                  <a:solidFill>
                    <a:srgbClr val="000000"/>
                  </a:solidFill>
                  <a:latin typeface="+mn-lt"/>
                </a:rPr>
                <a:t>2007</a:t>
              </a:r>
              <a:endParaRPr lang="pt-BR" sz="1200">
                <a:latin typeface="+mn-lt"/>
              </a:endParaRPr>
            </a:p>
          </p:txBody>
        </p:sp>
        <p:sp>
          <p:nvSpPr>
            <p:cNvPr id="159" name="Rectangle 16"/>
            <p:cNvSpPr>
              <a:spLocks noChangeArrowheads="1"/>
            </p:cNvSpPr>
            <p:nvPr/>
          </p:nvSpPr>
          <p:spPr bwMode="auto">
            <a:xfrm>
              <a:off x="3511" y="2053"/>
              <a:ext cx="21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200" b="1">
                  <a:solidFill>
                    <a:srgbClr val="000000"/>
                  </a:solidFill>
                  <a:latin typeface="+mn-lt"/>
                </a:rPr>
                <a:t>2010</a:t>
              </a:r>
              <a:endParaRPr lang="pt-BR" sz="1200">
                <a:latin typeface="+mn-lt"/>
              </a:endParaRPr>
            </a:p>
          </p:txBody>
        </p:sp>
        <p:sp>
          <p:nvSpPr>
            <p:cNvPr id="160" name="Text Box 17"/>
            <p:cNvSpPr txBox="1">
              <a:spLocks noChangeArrowheads="1"/>
            </p:cNvSpPr>
            <p:nvPr/>
          </p:nvSpPr>
          <p:spPr bwMode="auto">
            <a:xfrm>
              <a:off x="2562" y="1221"/>
              <a:ext cx="1403" cy="2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400" b="1" dirty="0"/>
                <a:t>Crescimento: </a:t>
              </a:r>
              <a:r>
                <a:rPr lang="pt-BR" sz="1400" dirty="0" smtClean="0">
                  <a:latin typeface="+mn-lt"/>
                </a:rPr>
                <a:t>: </a:t>
              </a:r>
              <a:r>
                <a:rPr lang="pt-BR" b="1" dirty="0">
                  <a:solidFill>
                    <a:srgbClr val="FF3300"/>
                  </a:solidFill>
                  <a:latin typeface="+mn-lt"/>
                </a:rPr>
                <a:t>20,8%</a:t>
              </a:r>
            </a:p>
          </p:txBody>
        </p:sp>
      </p:grpSp>
      <p:grpSp>
        <p:nvGrpSpPr>
          <p:cNvPr id="161" name="Group 18"/>
          <p:cNvGrpSpPr>
            <a:grpSpLocks/>
          </p:cNvGrpSpPr>
          <p:nvPr/>
        </p:nvGrpSpPr>
        <p:grpSpPr bwMode="auto">
          <a:xfrm>
            <a:off x="144463" y="188913"/>
            <a:ext cx="2843212" cy="1844675"/>
            <a:chOff x="0" y="73"/>
            <a:chExt cx="1791" cy="1162"/>
          </a:xfrm>
        </p:grpSpPr>
        <p:pic>
          <p:nvPicPr>
            <p:cNvPr id="162" name="Picture 19"/>
            <p:cNvPicPr>
              <a:picLocks noChangeAspect="1" noChangeArrowheads="1"/>
            </p:cNvPicPr>
            <p:nvPr/>
          </p:nvPicPr>
          <p:blipFill>
            <a:blip r:embed="rId4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0" y="73"/>
              <a:ext cx="1791" cy="1162"/>
            </a:xfrm>
            <a:prstGeom prst="rect">
              <a:avLst/>
            </a:prstGeom>
            <a:noFill/>
          </p:spPr>
        </p:pic>
        <p:sp>
          <p:nvSpPr>
            <p:cNvPr id="163" name="Rectangle 20"/>
            <p:cNvSpPr>
              <a:spLocks noChangeArrowheads="1"/>
            </p:cNvSpPr>
            <p:nvPr/>
          </p:nvSpPr>
          <p:spPr bwMode="auto">
            <a:xfrm>
              <a:off x="667" y="606"/>
              <a:ext cx="380" cy="18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64" name="Rectangle 21"/>
            <p:cNvSpPr>
              <a:spLocks noChangeArrowheads="1"/>
            </p:cNvSpPr>
            <p:nvPr/>
          </p:nvSpPr>
          <p:spPr bwMode="auto">
            <a:xfrm>
              <a:off x="1168" y="542"/>
              <a:ext cx="378" cy="25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65" name="Line 22"/>
            <p:cNvSpPr>
              <a:spLocks noChangeShapeType="1"/>
            </p:cNvSpPr>
            <p:nvPr/>
          </p:nvSpPr>
          <p:spPr bwMode="auto">
            <a:xfrm>
              <a:off x="579" y="472"/>
              <a:ext cx="0" cy="3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66" name="Line 23"/>
            <p:cNvSpPr>
              <a:spLocks noChangeShapeType="1"/>
            </p:cNvSpPr>
            <p:nvPr/>
          </p:nvSpPr>
          <p:spPr bwMode="auto">
            <a:xfrm>
              <a:off x="579" y="794"/>
              <a:ext cx="105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67" name="Line 24"/>
            <p:cNvSpPr>
              <a:spLocks noChangeShapeType="1"/>
            </p:cNvSpPr>
            <p:nvPr/>
          </p:nvSpPr>
          <p:spPr bwMode="auto">
            <a:xfrm flipV="1">
              <a:off x="1107" y="794"/>
              <a:ext cx="0" cy="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68" name="Rectangle 25"/>
            <p:cNvSpPr>
              <a:spLocks noChangeArrowheads="1"/>
            </p:cNvSpPr>
            <p:nvPr/>
          </p:nvSpPr>
          <p:spPr bwMode="auto">
            <a:xfrm>
              <a:off x="807" y="668"/>
              <a:ext cx="18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400" b="1">
                  <a:solidFill>
                    <a:srgbClr val="000000"/>
                  </a:solidFill>
                  <a:latin typeface="+mn-lt"/>
                </a:rPr>
                <a:t>116</a:t>
              </a:r>
              <a:endParaRPr lang="pt-BR" sz="1400">
                <a:latin typeface="+mn-lt"/>
              </a:endParaRPr>
            </a:p>
          </p:txBody>
        </p:sp>
        <p:sp>
          <p:nvSpPr>
            <p:cNvPr id="169" name="Rectangle 26"/>
            <p:cNvSpPr>
              <a:spLocks noChangeArrowheads="1"/>
            </p:cNvSpPr>
            <p:nvPr/>
          </p:nvSpPr>
          <p:spPr bwMode="auto">
            <a:xfrm>
              <a:off x="1321" y="644"/>
              <a:ext cx="18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400" b="1">
                  <a:solidFill>
                    <a:srgbClr val="000000"/>
                  </a:solidFill>
                  <a:latin typeface="+mn-lt"/>
                </a:rPr>
                <a:t>157</a:t>
              </a:r>
            </a:p>
          </p:txBody>
        </p:sp>
        <p:sp>
          <p:nvSpPr>
            <p:cNvPr id="170" name="Rectangle 27"/>
            <p:cNvSpPr>
              <a:spLocks noChangeArrowheads="1"/>
            </p:cNvSpPr>
            <p:nvPr/>
          </p:nvSpPr>
          <p:spPr bwMode="auto">
            <a:xfrm>
              <a:off x="775" y="83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b="1">
                  <a:solidFill>
                    <a:srgbClr val="000000"/>
                  </a:solidFill>
                  <a:latin typeface="+mn-lt"/>
                </a:rPr>
                <a:t>2007</a:t>
              </a:r>
              <a:endParaRPr lang="pt-BR" sz="1000">
                <a:latin typeface="+mn-lt"/>
              </a:endParaRPr>
            </a:p>
          </p:txBody>
        </p:sp>
        <p:sp>
          <p:nvSpPr>
            <p:cNvPr id="171" name="Rectangle 28"/>
            <p:cNvSpPr>
              <a:spLocks noChangeArrowheads="1"/>
            </p:cNvSpPr>
            <p:nvPr/>
          </p:nvSpPr>
          <p:spPr bwMode="auto">
            <a:xfrm>
              <a:off x="1304" y="83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b="1">
                  <a:solidFill>
                    <a:srgbClr val="000000"/>
                  </a:solidFill>
                  <a:latin typeface="+mn-lt"/>
                </a:rPr>
                <a:t>2010</a:t>
              </a:r>
              <a:endParaRPr lang="pt-BR" sz="1000">
                <a:latin typeface="+mn-lt"/>
              </a:endParaRPr>
            </a:p>
          </p:txBody>
        </p:sp>
        <p:sp>
          <p:nvSpPr>
            <p:cNvPr id="172" name="Text Box 29"/>
            <p:cNvSpPr txBox="1">
              <a:spLocks noChangeArrowheads="1"/>
            </p:cNvSpPr>
            <p:nvPr/>
          </p:nvSpPr>
          <p:spPr bwMode="auto">
            <a:xfrm>
              <a:off x="589" y="316"/>
              <a:ext cx="974" cy="1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000" b="1" dirty="0" smtClean="0">
                  <a:latin typeface="+mn-lt"/>
                </a:rPr>
                <a:t>Crescimento: </a:t>
              </a:r>
              <a:r>
                <a:rPr lang="pt-BR" sz="1400" b="1" dirty="0">
                  <a:latin typeface="+mn-lt"/>
                </a:rPr>
                <a:t>35,3%</a:t>
              </a:r>
            </a:p>
          </p:txBody>
        </p:sp>
      </p:grpSp>
      <p:grpSp>
        <p:nvGrpSpPr>
          <p:cNvPr id="173" name="Group 30"/>
          <p:cNvGrpSpPr>
            <a:grpSpLocks/>
          </p:cNvGrpSpPr>
          <p:nvPr/>
        </p:nvGrpSpPr>
        <p:grpSpPr bwMode="auto">
          <a:xfrm>
            <a:off x="611188" y="3644900"/>
            <a:ext cx="2736850" cy="2447925"/>
            <a:chOff x="249" y="2160"/>
            <a:chExt cx="1360" cy="1497"/>
          </a:xfrm>
        </p:grpSpPr>
        <p:pic>
          <p:nvPicPr>
            <p:cNvPr id="174" name="Picture 3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9" y="2160"/>
              <a:ext cx="1360" cy="1497"/>
            </a:xfrm>
            <a:prstGeom prst="rect">
              <a:avLst/>
            </a:prstGeom>
            <a:noFill/>
          </p:spPr>
        </p:pic>
        <p:sp>
          <p:nvSpPr>
            <p:cNvPr id="175" name="Rectangle 32"/>
            <p:cNvSpPr>
              <a:spLocks noChangeArrowheads="1"/>
            </p:cNvSpPr>
            <p:nvPr/>
          </p:nvSpPr>
          <p:spPr bwMode="auto">
            <a:xfrm>
              <a:off x="648" y="2781"/>
              <a:ext cx="328" cy="184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76" name="Rectangle 33"/>
            <p:cNvSpPr>
              <a:spLocks noChangeArrowheads="1"/>
            </p:cNvSpPr>
            <p:nvPr/>
          </p:nvSpPr>
          <p:spPr bwMode="auto">
            <a:xfrm>
              <a:off x="1083" y="2727"/>
              <a:ext cx="321" cy="23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77" name="Line 34"/>
            <p:cNvSpPr>
              <a:spLocks noChangeShapeType="1"/>
            </p:cNvSpPr>
            <p:nvPr/>
          </p:nvSpPr>
          <p:spPr bwMode="auto">
            <a:xfrm>
              <a:off x="597" y="2701"/>
              <a:ext cx="0" cy="26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78" name="Line 35"/>
            <p:cNvSpPr>
              <a:spLocks noChangeShapeType="1"/>
            </p:cNvSpPr>
            <p:nvPr/>
          </p:nvSpPr>
          <p:spPr bwMode="auto">
            <a:xfrm>
              <a:off x="597" y="2965"/>
              <a:ext cx="8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79" name="Line 36"/>
            <p:cNvSpPr>
              <a:spLocks noChangeShapeType="1"/>
            </p:cNvSpPr>
            <p:nvPr/>
          </p:nvSpPr>
          <p:spPr bwMode="auto">
            <a:xfrm flipV="1">
              <a:off x="1033" y="2965"/>
              <a:ext cx="0" cy="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80" name="Rectangle 37"/>
            <p:cNvSpPr>
              <a:spLocks noChangeArrowheads="1"/>
            </p:cNvSpPr>
            <p:nvPr/>
          </p:nvSpPr>
          <p:spPr bwMode="auto">
            <a:xfrm>
              <a:off x="751" y="2815"/>
              <a:ext cx="14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400" b="1">
                  <a:solidFill>
                    <a:srgbClr val="000000"/>
                  </a:solidFill>
                  <a:latin typeface="+mn-lt"/>
                </a:rPr>
                <a:t>208</a:t>
              </a:r>
              <a:endParaRPr lang="pt-BR" sz="1400">
                <a:latin typeface="+mn-lt"/>
              </a:endParaRPr>
            </a:p>
          </p:txBody>
        </p:sp>
        <p:sp>
          <p:nvSpPr>
            <p:cNvPr id="181" name="Rectangle 38"/>
            <p:cNvSpPr>
              <a:spLocks noChangeArrowheads="1"/>
            </p:cNvSpPr>
            <p:nvPr/>
          </p:nvSpPr>
          <p:spPr bwMode="auto">
            <a:xfrm>
              <a:off x="1187" y="2800"/>
              <a:ext cx="153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t-BR" sz="1400" b="1">
                  <a:solidFill>
                    <a:srgbClr val="000000"/>
                  </a:solidFill>
                  <a:latin typeface="+mn-lt"/>
                </a:rPr>
                <a:t>270</a:t>
              </a:r>
              <a:endParaRPr lang="pt-BR" sz="1400">
                <a:latin typeface="+mn-lt"/>
              </a:endParaRPr>
            </a:p>
          </p:txBody>
        </p:sp>
        <p:sp>
          <p:nvSpPr>
            <p:cNvPr id="182" name="Rectangle 39"/>
            <p:cNvSpPr>
              <a:spLocks noChangeArrowheads="1"/>
            </p:cNvSpPr>
            <p:nvPr/>
          </p:nvSpPr>
          <p:spPr bwMode="auto">
            <a:xfrm>
              <a:off x="760" y="2997"/>
              <a:ext cx="14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b="1">
                  <a:solidFill>
                    <a:srgbClr val="000000"/>
                  </a:solidFill>
                  <a:latin typeface="+mn-lt"/>
                </a:rPr>
                <a:t>2007</a:t>
              </a:r>
              <a:endParaRPr lang="pt-BR" sz="1000">
                <a:latin typeface="+mn-lt"/>
              </a:endParaRPr>
            </a:p>
          </p:txBody>
        </p:sp>
        <p:sp>
          <p:nvSpPr>
            <p:cNvPr id="183" name="Rectangle 40"/>
            <p:cNvSpPr>
              <a:spLocks noChangeArrowheads="1"/>
            </p:cNvSpPr>
            <p:nvPr/>
          </p:nvSpPr>
          <p:spPr bwMode="auto">
            <a:xfrm>
              <a:off x="1194" y="2999"/>
              <a:ext cx="14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b="1">
                  <a:solidFill>
                    <a:srgbClr val="000000"/>
                  </a:solidFill>
                  <a:latin typeface="+mn-lt"/>
                </a:rPr>
                <a:t>2010</a:t>
              </a:r>
              <a:endParaRPr lang="pt-BR" sz="1000">
                <a:latin typeface="+mn-lt"/>
              </a:endParaRPr>
            </a:p>
          </p:txBody>
        </p:sp>
        <p:sp>
          <p:nvSpPr>
            <p:cNvPr id="184" name="Text Box 41"/>
            <p:cNvSpPr txBox="1">
              <a:spLocks noChangeArrowheads="1"/>
            </p:cNvSpPr>
            <p:nvPr/>
          </p:nvSpPr>
          <p:spPr bwMode="auto">
            <a:xfrm>
              <a:off x="431" y="2448"/>
              <a:ext cx="766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000" b="1" dirty="0"/>
                <a:t>Crescimento: </a:t>
              </a:r>
              <a:r>
                <a:rPr lang="pt-BR" sz="1000" b="1" dirty="0" smtClean="0">
                  <a:latin typeface="+mn-lt"/>
                </a:rPr>
                <a:t>: </a:t>
              </a:r>
              <a:r>
                <a:rPr lang="pt-BR" sz="1400" b="1" dirty="0">
                  <a:latin typeface="+mn-lt"/>
                </a:rPr>
                <a:t>29,8%</a:t>
              </a:r>
            </a:p>
          </p:txBody>
        </p:sp>
      </p:grpSp>
      <p:grpSp>
        <p:nvGrpSpPr>
          <p:cNvPr id="185" name="Group 42"/>
          <p:cNvGrpSpPr>
            <a:grpSpLocks/>
          </p:cNvGrpSpPr>
          <p:nvPr/>
        </p:nvGrpSpPr>
        <p:grpSpPr bwMode="auto">
          <a:xfrm>
            <a:off x="6856410" y="4897438"/>
            <a:ext cx="1757361" cy="1844675"/>
            <a:chOff x="3379" y="3067"/>
            <a:chExt cx="1107" cy="1162"/>
          </a:xfrm>
        </p:grpSpPr>
        <p:pic>
          <p:nvPicPr>
            <p:cNvPr id="186" name="Picture 43"/>
            <p:cNvPicPr>
              <a:picLocks noChangeAspect="1" noChangeArrowheads="1"/>
            </p:cNvPicPr>
            <p:nvPr/>
          </p:nvPicPr>
          <p:blipFill>
            <a:blip r:embed="rId6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3379" y="3067"/>
              <a:ext cx="862" cy="1162"/>
            </a:xfrm>
            <a:prstGeom prst="rect">
              <a:avLst/>
            </a:prstGeom>
            <a:noFill/>
          </p:spPr>
        </p:pic>
        <p:sp>
          <p:nvSpPr>
            <p:cNvPr id="187" name="Rectangle 44"/>
            <p:cNvSpPr>
              <a:spLocks noChangeArrowheads="1"/>
            </p:cNvSpPr>
            <p:nvPr/>
          </p:nvSpPr>
          <p:spPr bwMode="auto">
            <a:xfrm>
              <a:off x="3727" y="3434"/>
              <a:ext cx="198" cy="18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88" name="Rectangle 45"/>
            <p:cNvSpPr>
              <a:spLocks noChangeArrowheads="1"/>
            </p:cNvSpPr>
            <p:nvPr/>
          </p:nvSpPr>
          <p:spPr bwMode="auto">
            <a:xfrm>
              <a:off x="3999" y="3391"/>
              <a:ext cx="199" cy="22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89" name="Line 46"/>
            <p:cNvSpPr>
              <a:spLocks noChangeShapeType="1"/>
            </p:cNvSpPr>
            <p:nvPr/>
          </p:nvSpPr>
          <p:spPr bwMode="auto">
            <a:xfrm>
              <a:off x="3681" y="3339"/>
              <a:ext cx="0" cy="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90" name="Line 47"/>
            <p:cNvSpPr>
              <a:spLocks noChangeShapeType="1"/>
            </p:cNvSpPr>
            <p:nvPr/>
          </p:nvSpPr>
          <p:spPr bwMode="auto">
            <a:xfrm>
              <a:off x="3681" y="3614"/>
              <a:ext cx="57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91" name="Line 48"/>
            <p:cNvSpPr>
              <a:spLocks noChangeShapeType="1"/>
            </p:cNvSpPr>
            <p:nvPr/>
          </p:nvSpPr>
          <p:spPr bwMode="auto">
            <a:xfrm flipV="1">
              <a:off x="3967" y="3614"/>
              <a:ext cx="0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92" name="Rectangle 49"/>
            <p:cNvSpPr>
              <a:spLocks noChangeArrowheads="1"/>
            </p:cNvSpPr>
            <p:nvPr/>
          </p:nvSpPr>
          <p:spPr bwMode="auto">
            <a:xfrm>
              <a:off x="3774" y="3495"/>
              <a:ext cx="10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800" b="1">
                  <a:solidFill>
                    <a:srgbClr val="000000"/>
                  </a:solidFill>
                  <a:latin typeface="+mn-lt"/>
                </a:rPr>
                <a:t>652</a:t>
              </a:r>
              <a:endParaRPr lang="pt-BR" sz="800">
                <a:latin typeface="+mn-lt"/>
              </a:endParaRPr>
            </a:p>
          </p:txBody>
        </p:sp>
        <p:sp>
          <p:nvSpPr>
            <p:cNvPr id="193" name="Rectangle 50"/>
            <p:cNvSpPr>
              <a:spLocks noChangeArrowheads="1"/>
            </p:cNvSpPr>
            <p:nvPr/>
          </p:nvSpPr>
          <p:spPr bwMode="auto">
            <a:xfrm>
              <a:off x="4041" y="3484"/>
              <a:ext cx="18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400" b="1">
                  <a:solidFill>
                    <a:srgbClr val="000000"/>
                  </a:solidFill>
                  <a:latin typeface="+mn-lt"/>
                </a:rPr>
                <a:t>810</a:t>
              </a:r>
              <a:endParaRPr lang="pt-BR" sz="1400">
                <a:latin typeface="+mn-lt"/>
              </a:endParaRPr>
            </a:p>
          </p:txBody>
        </p:sp>
        <p:sp>
          <p:nvSpPr>
            <p:cNvPr id="194" name="Rectangle 51"/>
            <p:cNvSpPr>
              <a:spLocks noChangeArrowheads="1"/>
            </p:cNvSpPr>
            <p:nvPr/>
          </p:nvSpPr>
          <p:spPr bwMode="auto">
            <a:xfrm>
              <a:off x="3561" y="3355"/>
              <a:ext cx="0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t-BR" sz="800">
                <a:latin typeface="+mn-lt"/>
              </a:endParaRPr>
            </a:p>
          </p:txBody>
        </p:sp>
        <p:sp>
          <p:nvSpPr>
            <p:cNvPr id="195" name="Rectangle 52"/>
            <p:cNvSpPr>
              <a:spLocks noChangeArrowheads="1"/>
            </p:cNvSpPr>
            <p:nvPr/>
          </p:nvSpPr>
          <p:spPr bwMode="auto">
            <a:xfrm>
              <a:off x="3747" y="3615"/>
              <a:ext cx="1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800" b="1">
                  <a:solidFill>
                    <a:srgbClr val="000000"/>
                  </a:solidFill>
                  <a:latin typeface="+mn-lt"/>
                </a:rPr>
                <a:t>2007</a:t>
              </a:r>
              <a:endParaRPr lang="pt-BR" sz="800">
                <a:latin typeface="+mn-lt"/>
              </a:endParaRPr>
            </a:p>
          </p:txBody>
        </p:sp>
        <p:sp>
          <p:nvSpPr>
            <p:cNvPr id="196" name="Rectangle 53"/>
            <p:cNvSpPr>
              <a:spLocks noChangeArrowheads="1"/>
            </p:cNvSpPr>
            <p:nvPr/>
          </p:nvSpPr>
          <p:spPr bwMode="auto">
            <a:xfrm>
              <a:off x="4032" y="3615"/>
              <a:ext cx="1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800" b="1">
                  <a:solidFill>
                    <a:srgbClr val="000000"/>
                  </a:solidFill>
                  <a:latin typeface="+mn-lt"/>
                </a:rPr>
                <a:t>2010</a:t>
              </a:r>
              <a:endParaRPr lang="pt-BR" sz="800">
                <a:latin typeface="+mn-lt"/>
              </a:endParaRPr>
            </a:p>
          </p:txBody>
        </p:sp>
        <p:sp>
          <p:nvSpPr>
            <p:cNvPr id="197" name="Text Box 54"/>
            <p:cNvSpPr txBox="1">
              <a:spLocks noChangeArrowheads="1"/>
            </p:cNvSpPr>
            <p:nvPr/>
          </p:nvSpPr>
          <p:spPr bwMode="auto">
            <a:xfrm>
              <a:off x="3515" y="3155"/>
              <a:ext cx="971" cy="1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000" b="1" dirty="0"/>
                <a:t>Crescimento: </a:t>
              </a:r>
              <a:r>
                <a:rPr lang="pt-BR" sz="1000" b="1" dirty="0" smtClean="0">
                  <a:latin typeface="+mn-lt"/>
                </a:rPr>
                <a:t>: </a:t>
              </a:r>
              <a:r>
                <a:rPr lang="pt-BR" sz="1400" b="1" dirty="0">
                  <a:latin typeface="+mn-lt"/>
                </a:rPr>
                <a:t>24,2%</a:t>
              </a:r>
            </a:p>
          </p:txBody>
        </p:sp>
      </p:grpSp>
      <p:grpSp>
        <p:nvGrpSpPr>
          <p:cNvPr id="198" name="Group 55"/>
          <p:cNvGrpSpPr>
            <a:grpSpLocks/>
          </p:cNvGrpSpPr>
          <p:nvPr/>
        </p:nvGrpSpPr>
        <p:grpSpPr bwMode="auto">
          <a:xfrm>
            <a:off x="6732588" y="260350"/>
            <a:ext cx="1908175" cy="2447925"/>
            <a:chOff x="4558" y="0"/>
            <a:chExt cx="1202" cy="1542"/>
          </a:xfrm>
        </p:grpSpPr>
        <p:pic>
          <p:nvPicPr>
            <p:cNvPr id="199" name="Picture 56"/>
            <p:cNvPicPr>
              <a:picLocks noChangeAspect="1" noChangeArrowheads="1"/>
            </p:cNvPicPr>
            <p:nvPr/>
          </p:nvPicPr>
          <p:blipFill>
            <a:blip r:embed="rId7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4558" y="0"/>
              <a:ext cx="1202" cy="1542"/>
            </a:xfrm>
            <a:prstGeom prst="rect">
              <a:avLst/>
            </a:prstGeom>
            <a:noFill/>
          </p:spPr>
        </p:pic>
        <p:sp>
          <p:nvSpPr>
            <p:cNvPr id="200" name="Rectangle 57"/>
            <p:cNvSpPr>
              <a:spLocks noChangeArrowheads="1"/>
            </p:cNvSpPr>
            <p:nvPr/>
          </p:nvSpPr>
          <p:spPr bwMode="auto">
            <a:xfrm>
              <a:off x="4924" y="561"/>
              <a:ext cx="319" cy="153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01" name="Rectangle 58"/>
            <p:cNvSpPr>
              <a:spLocks noChangeArrowheads="1"/>
            </p:cNvSpPr>
            <p:nvPr/>
          </p:nvSpPr>
          <p:spPr bwMode="auto">
            <a:xfrm>
              <a:off x="5336" y="513"/>
              <a:ext cx="313" cy="201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02" name="Line 59"/>
            <p:cNvSpPr>
              <a:spLocks noChangeShapeType="1"/>
            </p:cNvSpPr>
            <p:nvPr/>
          </p:nvSpPr>
          <p:spPr bwMode="auto">
            <a:xfrm>
              <a:off x="4864" y="475"/>
              <a:ext cx="0" cy="2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03" name="Line 60"/>
            <p:cNvSpPr>
              <a:spLocks noChangeShapeType="1"/>
            </p:cNvSpPr>
            <p:nvPr/>
          </p:nvSpPr>
          <p:spPr bwMode="auto">
            <a:xfrm>
              <a:off x="4864" y="714"/>
              <a:ext cx="8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04" name="Line 61"/>
            <p:cNvSpPr>
              <a:spLocks noChangeShapeType="1"/>
            </p:cNvSpPr>
            <p:nvPr/>
          </p:nvSpPr>
          <p:spPr bwMode="auto">
            <a:xfrm flipV="1">
              <a:off x="5287" y="714"/>
              <a:ext cx="0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05" name="Rectangle 62"/>
            <p:cNvSpPr>
              <a:spLocks noChangeArrowheads="1"/>
            </p:cNvSpPr>
            <p:nvPr/>
          </p:nvSpPr>
          <p:spPr bwMode="auto">
            <a:xfrm>
              <a:off x="5028" y="596"/>
              <a:ext cx="18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400" b="1">
                  <a:solidFill>
                    <a:srgbClr val="000000"/>
                  </a:solidFill>
                  <a:latin typeface="+mn-lt"/>
                </a:rPr>
                <a:t>512</a:t>
              </a:r>
              <a:endParaRPr lang="pt-BR" sz="1400">
                <a:latin typeface="+mn-lt"/>
              </a:endParaRPr>
            </a:p>
          </p:txBody>
        </p:sp>
        <p:sp>
          <p:nvSpPr>
            <p:cNvPr id="206" name="Rectangle 63"/>
            <p:cNvSpPr>
              <a:spLocks noChangeArrowheads="1"/>
            </p:cNvSpPr>
            <p:nvPr/>
          </p:nvSpPr>
          <p:spPr bwMode="auto">
            <a:xfrm>
              <a:off x="5443" y="574"/>
              <a:ext cx="18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400" b="1">
                  <a:solidFill>
                    <a:srgbClr val="000000"/>
                  </a:solidFill>
                  <a:latin typeface="+mn-lt"/>
                </a:rPr>
                <a:t>672</a:t>
              </a:r>
              <a:endParaRPr lang="pt-BR" sz="1400">
                <a:latin typeface="+mn-lt"/>
              </a:endParaRPr>
            </a:p>
          </p:txBody>
        </p:sp>
        <p:sp>
          <p:nvSpPr>
            <p:cNvPr id="207" name="Rectangle 64"/>
            <p:cNvSpPr>
              <a:spLocks noChangeArrowheads="1"/>
            </p:cNvSpPr>
            <p:nvPr/>
          </p:nvSpPr>
          <p:spPr bwMode="auto">
            <a:xfrm>
              <a:off x="5020" y="742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b="1">
                  <a:solidFill>
                    <a:srgbClr val="000000"/>
                  </a:solidFill>
                  <a:latin typeface="+mn-lt"/>
                </a:rPr>
                <a:t>2007</a:t>
              </a:r>
              <a:endParaRPr lang="pt-BR" sz="1000">
                <a:latin typeface="+mn-lt"/>
              </a:endParaRPr>
            </a:p>
          </p:txBody>
        </p:sp>
        <p:sp>
          <p:nvSpPr>
            <p:cNvPr id="208" name="Rectangle 65"/>
            <p:cNvSpPr>
              <a:spLocks noChangeArrowheads="1"/>
            </p:cNvSpPr>
            <p:nvPr/>
          </p:nvSpPr>
          <p:spPr bwMode="auto">
            <a:xfrm>
              <a:off x="5445" y="742"/>
              <a:ext cx="17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b="1">
                  <a:solidFill>
                    <a:srgbClr val="000000"/>
                  </a:solidFill>
                  <a:latin typeface="+mn-lt"/>
                </a:rPr>
                <a:t>2010</a:t>
              </a:r>
              <a:endParaRPr lang="pt-BR" sz="1000">
                <a:latin typeface="+mn-lt"/>
              </a:endParaRPr>
            </a:p>
          </p:txBody>
        </p:sp>
        <p:sp>
          <p:nvSpPr>
            <p:cNvPr id="209" name="Text Box 66"/>
            <p:cNvSpPr txBox="1">
              <a:spLocks noChangeArrowheads="1"/>
            </p:cNvSpPr>
            <p:nvPr/>
          </p:nvSpPr>
          <p:spPr bwMode="auto">
            <a:xfrm>
              <a:off x="4694" y="298"/>
              <a:ext cx="971" cy="1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000" b="1" dirty="0"/>
                <a:t>Crescimento: </a:t>
              </a:r>
              <a:r>
                <a:rPr lang="pt-BR" sz="1000" b="1" dirty="0" smtClean="0">
                  <a:latin typeface="+mn-lt"/>
                </a:rPr>
                <a:t>: </a:t>
              </a:r>
              <a:r>
                <a:rPr lang="pt-BR" sz="1400" b="1" dirty="0">
                  <a:latin typeface="+mn-lt"/>
                </a:rPr>
                <a:t>31,3%</a:t>
              </a:r>
            </a:p>
          </p:txBody>
        </p:sp>
      </p:grpSp>
      <p:grpSp>
        <p:nvGrpSpPr>
          <p:cNvPr id="210" name="Group 67"/>
          <p:cNvGrpSpPr>
            <a:grpSpLocks/>
          </p:cNvGrpSpPr>
          <p:nvPr/>
        </p:nvGrpSpPr>
        <p:grpSpPr bwMode="auto">
          <a:xfrm>
            <a:off x="6732588" y="2781300"/>
            <a:ext cx="2333625" cy="1878013"/>
            <a:chOff x="4105" y="1797"/>
            <a:chExt cx="1470" cy="1183"/>
          </a:xfrm>
        </p:grpSpPr>
        <p:pic>
          <p:nvPicPr>
            <p:cNvPr id="211" name="Picture 68"/>
            <p:cNvPicPr>
              <a:picLocks noChangeAspect="1" noChangeArrowheads="1"/>
            </p:cNvPicPr>
            <p:nvPr/>
          </p:nvPicPr>
          <p:blipFill>
            <a:blip r:embed="rId8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4105" y="1797"/>
              <a:ext cx="1406" cy="1183"/>
            </a:xfrm>
            <a:prstGeom prst="rect">
              <a:avLst/>
            </a:prstGeom>
            <a:noFill/>
          </p:spPr>
        </p:pic>
        <p:sp>
          <p:nvSpPr>
            <p:cNvPr id="212" name="Rectangle 69"/>
            <p:cNvSpPr>
              <a:spLocks noChangeArrowheads="1"/>
            </p:cNvSpPr>
            <p:nvPr/>
          </p:nvSpPr>
          <p:spPr bwMode="auto">
            <a:xfrm>
              <a:off x="4633" y="2487"/>
              <a:ext cx="319" cy="114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13" name="Rectangle 70"/>
            <p:cNvSpPr>
              <a:spLocks noChangeArrowheads="1"/>
            </p:cNvSpPr>
            <p:nvPr/>
          </p:nvSpPr>
          <p:spPr bwMode="auto">
            <a:xfrm>
              <a:off x="5047" y="2327"/>
              <a:ext cx="290" cy="274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14" name="Line 71"/>
            <p:cNvSpPr>
              <a:spLocks noChangeShapeType="1"/>
            </p:cNvSpPr>
            <p:nvPr/>
          </p:nvSpPr>
          <p:spPr bwMode="auto">
            <a:xfrm>
              <a:off x="4550" y="2266"/>
              <a:ext cx="0" cy="3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15" name="Line 72"/>
            <p:cNvSpPr>
              <a:spLocks noChangeShapeType="1"/>
            </p:cNvSpPr>
            <p:nvPr/>
          </p:nvSpPr>
          <p:spPr bwMode="auto">
            <a:xfrm>
              <a:off x="4550" y="2601"/>
              <a:ext cx="89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16" name="Line 73"/>
            <p:cNvSpPr>
              <a:spLocks noChangeShapeType="1"/>
            </p:cNvSpPr>
            <p:nvPr/>
          </p:nvSpPr>
          <p:spPr bwMode="auto">
            <a:xfrm flipV="1">
              <a:off x="4997" y="2601"/>
              <a:ext cx="0" cy="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17" name="Rectangle 74"/>
            <p:cNvSpPr>
              <a:spLocks noChangeArrowheads="1"/>
            </p:cNvSpPr>
            <p:nvPr/>
          </p:nvSpPr>
          <p:spPr bwMode="auto">
            <a:xfrm>
              <a:off x="4711" y="2502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b="1">
                  <a:solidFill>
                    <a:srgbClr val="000000"/>
                  </a:solidFill>
                  <a:latin typeface="+mn-lt"/>
                </a:rPr>
                <a:t>1906</a:t>
              </a:r>
              <a:endParaRPr lang="pt-BR" sz="1000">
                <a:latin typeface="+mn-lt"/>
              </a:endParaRPr>
            </a:p>
          </p:txBody>
        </p:sp>
        <p:sp>
          <p:nvSpPr>
            <p:cNvPr id="218" name="Rectangle 75"/>
            <p:cNvSpPr>
              <a:spLocks noChangeArrowheads="1"/>
            </p:cNvSpPr>
            <p:nvPr/>
          </p:nvSpPr>
          <p:spPr bwMode="auto">
            <a:xfrm>
              <a:off x="5108" y="2409"/>
              <a:ext cx="2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400" b="1" dirty="0">
                  <a:solidFill>
                    <a:srgbClr val="000000"/>
                  </a:solidFill>
                  <a:latin typeface="+mn-lt"/>
                </a:rPr>
                <a:t>2190</a:t>
              </a:r>
              <a:endParaRPr lang="pt-BR" sz="1400" dirty="0">
                <a:latin typeface="+mn-lt"/>
              </a:endParaRPr>
            </a:p>
          </p:txBody>
        </p:sp>
        <p:sp>
          <p:nvSpPr>
            <p:cNvPr id="219" name="Rectangle 76"/>
            <p:cNvSpPr>
              <a:spLocks noChangeArrowheads="1"/>
            </p:cNvSpPr>
            <p:nvPr/>
          </p:nvSpPr>
          <p:spPr bwMode="auto">
            <a:xfrm>
              <a:off x="4713" y="2622"/>
              <a:ext cx="17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b="1">
                  <a:solidFill>
                    <a:srgbClr val="000000"/>
                  </a:solidFill>
                  <a:latin typeface="+mn-lt"/>
                </a:rPr>
                <a:t>2007</a:t>
              </a:r>
              <a:endParaRPr lang="pt-BR" sz="1000">
                <a:latin typeface="+mn-lt"/>
              </a:endParaRPr>
            </a:p>
          </p:txBody>
        </p:sp>
        <p:sp>
          <p:nvSpPr>
            <p:cNvPr id="220" name="Rectangle 77"/>
            <p:cNvSpPr>
              <a:spLocks noChangeArrowheads="1"/>
            </p:cNvSpPr>
            <p:nvPr/>
          </p:nvSpPr>
          <p:spPr bwMode="auto">
            <a:xfrm>
              <a:off x="5133" y="261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b="1">
                  <a:solidFill>
                    <a:srgbClr val="000000"/>
                  </a:solidFill>
                  <a:latin typeface="+mn-lt"/>
                </a:rPr>
                <a:t>2010</a:t>
              </a:r>
              <a:endParaRPr lang="pt-BR" sz="1000">
                <a:latin typeface="+mn-lt"/>
              </a:endParaRPr>
            </a:p>
          </p:txBody>
        </p:sp>
        <p:sp>
          <p:nvSpPr>
            <p:cNvPr id="221" name="Text Box 78"/>
            <p:cNvSpPr txBox="1">
              <a:spLocks noChangeArrowheads="1"/>
            </p:cNvSpPr>
            <p:nvPr/>
          </p:nvSpPr>
          <p:spPr bwMode="auto">
            <a:xfrm>
              <a:off x="4604" y="2039"/>
              <a:ext cx="971" cy="1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000" b="1" dirty="0"/>
                <a:t>Crescimento: </a:t>
              </a:r>
              <a:r>
                <a:rPr lang="pt-BR" sz="1000" b="1" dirty="0" smtClean="0">
                  <a:latin typeface="+mn-lt"/>
                </a:rPr>
                <a:t>: </a:t>
              </a:r>
              <a:r>
                <a:rPr lang="pt-BR" sz="1400" b="1" dirty="0">
                  <a:latin typeface="+mn-lt"/>
                </a:rPr>
                <a:t>14,9%</a:t>
              </a:r>
            </a:p>
          </p:txBody>
        </p:sp>
      </p:grpSp>
      <p:sp>
        <p:nvSpPr>
          <p:cNvPr id="222" name="Text Box 79"/>
          <p:cNvSpPr txBox="1">
            <a:spLocks noChangeArrowheads="1"/>
          </p:cNvSpPr>
          <p:nvPr/>
        </p:nvSpPr>
        <p:spPr bwMode="auto">
          <a:xfrm>
            <a:off x="2771775" y="6081058"/>
            <a:ext cx="3744913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400" b="1" dirty="0">
                <a:latin typeface="+mn-lt"/>
              </a:rPr>
              <a:t>D:1420 -  M:2435 - MP:244   =  4099</a:t>
            </a:r>
          </a:p>
        </p:txBody>
      </p:sp>
      <p:sp>
        <p:nvSpPr>
          <p:cNvPr id="11" name="Rectangle 1027"/>
          <p:cNvSpPr>
            <a:spLocks noChangeArrowheads="1"/>
          </p:cNvSpPr>
          <p:nvPr/>
        </p:nvSpPr>
        <p:spPr bwMode="auto">
          <a:xfrm>
            <a:off x="191724" y="6435883"/>
            <a:ext cx="4350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t-BR" sz="1400" b="1" dirty="0" smtClean="0">
                <a:solidFill>
                  <a:srgbClr val="000066"/>
                </a:solidFill>
                <a:latin typeface="+mn-lt"/>
              </a:rPr>
              <a:t>Lívio Amaral, CAPES </a:t>
            </a:r>
            <a:r>
              <a:rPr lang="pt-BR" sz="1400" b="1" dirty="0" err="1" smtClean="0">
                <a:solidFill>
                  <a:srgbClr val="000066"/>
                </a:solidFill>
                <a:latin typeface="+mn-lt"/>
              </a:rPr>
              <a:t>Evaluation</a:t>
            </a:r>
            <a:r>
              <a:rPr lang="pt-BR" sz="1400" b="1" dirty="0" smtClean="0">
                <a:solidFill>
                  <a:srgbClr val="000066"/>
                </a:solidFill>
                <a:latin typeface="+mn-lt"/>
              </a:rPr>
              <a:t>, </a:t>
            </a:r>
            <a:r>
              <a:rPr lang="pt-BR" sz="1400" b="1" dirty="0" err="1" smtClean="0">
                <a:solidFill>
                  <a:srgbClr val="000066"/>
                </a:solidFill>
                <a:latin typeface="+mn-lt"/>
              </a:rPr>
              <a:t>November</a:t>
            </a:r>
            <a:r>
              <a:rPr lang="pt-BR" sz="1400" b="1" dirty="0" smtClean="0">
                <a:solidFill>
                  <a:srgbClr val="000066"/>
                </a:solidFill>
                <a:latin typeface="+mn-lt"/>
              </a:rPr>
              <a:t> 2010</a:t>
            </a:r>
            <a:endParaRPr lang="pt-BR" sz="1200" b="1" dirty="0">
              <a:solidFill>
                <a:srgbClr val="00006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740264" y="589920"/>
            <a:ext cx="6327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i="0" dirty="0" smtClean="0">
                <a:solidFill>
                  <a:srgbClr val="000066"/>
                </a:solidFill>
                <a:latin typeface="+mj-lt"/>
              </a:rPr>
              <a:t>Distribuição dos Programas</a:t>
            </a:r>
            <a:endParaRPr lang="pt-BR" b="1" i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7" name="Retângulo 16"/>
          <p:cNvSpPr/>
          <p:nvPr/>
        </p:nvSpPr>
        <p:spPr bwMode="auto">
          <a:xfrm>
            <a:off x="6912079" y="6651519"/>
            <a:ext cx="1381432" cy="14256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" name="Imagem 1" descr="geocapes_PPG.jpg"/>
          <p:cNvPicPr>
            <a:picLocks noChangeAspect="1"/>
          </p:cNvPicPr>
          <p:nvPr/>
        </p:nvPicPr>
        <p:blipFill>
          <a:blip r:embed="rId3" cstate="print"/>
          <a:srcRect t="6711"/>
          <a:stretch>
            <a:fillRect/>
          </a:stretch>
        </p:blipFill>
        <p:spPr bwMode="auto">
          <a:xfrm>
            <a:off x="36513" y="1504335"/>
            <a:ext cx="9107487" cy="5353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1" descr="MESORREGIOES_BRASIL_CURSOS_proporcional2.jpg"/>
          <p:cNvPicPr>
            <a:picLocks noChangeAspect="1"/>
          </p:cNvPicPr>
          <p:nvPr/>
        </p:nvPicPr>
        <p:blipFill>
          <a:blip r:embed="rId3" cstate="print"/>
          <a:srcRect l="15662"/>
          <a:stretch>
            <a:fillRect/>
          </a:stretch>
        </p:blipFill>
        <p:spPr bwMode="auto">
          <a:xfrm>
            <a:off x="1681315" y="917066"/>
            <a:ext cx="6343548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027"/>
          <p:cNvSpPr>
            <a:spLocks noChangeArrowheads="1"/>
          </p:cNvSpPr>
          <p:nvPr/>
        </p:nvSpPr>
        <p:spPr bwMode="auto">
          <a:xfrm>
            <a:off x="191724" y="6583363"/>
            <a:ext cx="6637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H. L.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Hey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, M. L. Camargo, P. G. Gomes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and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 D.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Giroldo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, COPROP/ANDIFES,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October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, 2010</a:t>
            </a:r>
            <a:endParaRPr lang="pt-BR" sz="1100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740264" y="314154"/>
            <a:ext cx="6327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i="0" dirty="0" smtClean="0">
                <a:solidFill>
                  <a:srgbClr val="000066"/>
                </a:solidFill>
                <a:latin typeface="+mj-lt"/>
              </a:rPr>
              <a:t>Distribuição dos Programas</a:t>
            </a:r>
            <a:endParaRPr lang="pt-BR" b="1" i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740264" y="619416"/>
            <a:ext cx="6327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i="0" dirty="0" smtClean="0">
                <a:solidFill>
                  <a:srgbClr val="000066"/>
                </a:solidFill>
                <a:latin typeface="+mj-lt"/>
              </a:rPr>
              <a:t>Distribuição das Bolsas</a:t>
            </a:r>
            <a:endParaRPr lang="pt-BR" b="1" i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7" name="Retângulo 16"/>
          <p:cNvSpPr/>
          <p:nvPr/>
        </p:nvSpPr>
        <p:spPr bwMode="auto">
          <a:xfrm>
            <a:off x="6912079" y="6651519"/>
            <a:ext cx="1381432" cy="14256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" name="Imagem 1" descr="geocapes_bolsas.jpg"/>
          <p:cNvPicPr>
            <a:picLocks noChangeAspect="1"/>
          </p:cNvPicPr>
          <p:nvPr/>
        </p:nvPicPr>
        <p:blipFill>
          <a:blip r:embed="rId3" cstate="print"/>
          <a:srcRect t="5963"/>
          <a:stretch>
            <a:fillRect/>
          </a:stretch>
        </p:blipFill>
        <p:spPr bwMode="auto">
          <a:xfrm>
            <a:off x="15875" y="1474839"/>
            <a:ext cx="9128125" cy="538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1" descr="MESORREGIOES_BRASIL_bolsas_proporcional1.jpg"/>
          <p:cNvPicPr>
            <a:picLocks noChangeAspect="1"/>
          </p:cNvPicPr>
          <p:nvPr/>
        </p:nvPicPr>
        <p:blipFill>
          <a:blip r:embed="rId3" cstate="print"/>
          <a:srcRect l="16743" b="-1166"/>
          <a:stretch>
            <a:fillRect/>
          </a:stretch>
        </p:blipFill>
        <p:spPr bwMode="auto">
          <a:xfrm>
            <a:off x="1710817" y="953579"/>
            <a:ext cx="615121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027"/>
          <p:cNvSpPr>
            <a:spLocks noChangeArrowheads="1"/>
          </p:cNvSpPr>
          <p:nvPr/>
        </p:nvSpPr>
        <p:spPr bwMode="auto">
          <a:xfrm>
            <a:off x="191724" y="6524371"/>
            <a:ext cx="6637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H. L.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Hey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, M. L. Camargo, P. G. Gomes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and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 D.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Giroldo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, COPROP/ANDIFES,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October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, 2010</a:t>
            </a:r>
            <a:endParaRPr lang="pt-BR" sz="1100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740264" y="401706"/>
            <a:ext cx="6327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i="0" dirty="0" smtClean="0">
                <a:solidFill>
                  <a:srgbClr val="000066"/>
                </a:solidFill>
                <a:latin typeface="+mj-lt"/>
              </a:rPr>
              <a:t>Distribuição das Bolsas</a:t>
            </a:r>
            <a:endParaRPr lang="pt-BR" b="1" i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740264" y="353952"/>
            <a:ext cx="6327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i="0" dirty="0" smtClean="0">
                <a:solidFill>
                  <a:srgbClr val="000066"/>
                </a:solidFill>
                <a:latin typeface="+mj-lt"/>
              </a:rPr>
              <a:t>Distribuição dos Professores</a:t>
            </a:r>
            <a:endParaRPr lang="pt-BR" b="1" i="0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7" name="Retângulo 16"/>
          <p:cNvSpPr/>
          <p:nvPr/>
        </p:nvSpPr>
        <p:spPr bwMode="auto">
          <a:xfrm>
            <a:off x="6912079" y="6651519"/>
            <a:ext cx="1381432" cy="14256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Imagem 1" descr="geocapes_docentes.jpg"/>
          <p:cNvPicPr>
            <a:picLocks noChangeAspect="1"/>
          </p:cNvPicPr>
          <p:nvPr/>
        </p:nvPicPr>
        <p:blipFill>
          <a:blip r:embed="rId3" cstate="print"/>
          <a:srcRect t="6117"/>
          <a:stretch>
            <a:fillRect/>
          </a:stretch>
        </p:blipFill>
        <p:spPr bwMode="auto">
          <a:xfrm>
            <a:off x="4763" y="1489587"/>
            <a:ext cx="9139237" cy="53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1" descr="MESORREGIOES_BRASIL_docentes_proporcional1.jpg"/>
          <p:cNvPicPr>
            <a:picLocks noChangeAspect="1"/>
          </p:cNvPicPr>
          <p:nvPr/>
        </p:nvPicPr>
        <p:blipFill>
          <a:blip r:embed="rId3" cstate="print"/>
          <a:srcRect l="16890"/>
          <a:stretch>
            <a:fillRect/>
          </a:stretch>
        </p:blipFill>
        <p:spPr bwMode="auto">
          <a:xfrm>
            <a:off x="1637071" y="803639"/>
            <a:ext cx="6293414" cy="586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027"/>
          <p:cNvSpPr>
            <a:spLocks noChangeArrowheads="1"/>
          </p:cNvSpPr>
          <p:nvPr/>
        </p:nvSpPr>
        <p:spPr bwMode="auto">
          <a:xfrm>
            <a:off x="191724" y="6524371"/>
            <a:ext cx="6637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H. L.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Hey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, M. L. Camargo, P. G. Gomes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and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 D.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Giroldo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, COPROP/ANDIFES, </a:t>
            </a:r>
            <a:r>
              <a:rPr lang="pt-BR" sz="1200" b="1" dirty="0" err="1" smtClean="0">
                <a:solidFill>
                  <a:srgbClr val="000066"/>
                </a:solidFill>
                <a:latin typeface="+mn-lt"/>
              </a:rPr>
              <a:t>October</a:t>
            </a:r>
            <a:r>
              <a:rPr lang="pt-BR" sz="1200" b="1" dirty="0" smtClean="0">
                <a:solidFill>
                  <a:srgbClr val="000066"/>
                </a:solidFill>
                <a:latin typeface="+mn-lt"/>
              </a:rPr>
              <a:t>, 2010</a:t>
            </a:r>
            <a:endParaRPr lang="pt-BR" sz="1100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740264" y="353952"/>
            <a:ext cx="6327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i="0" dirty="0" smtClean="0">
                <a:solidFill>
                  <a:srgbClr val="000066"/>
                </a:solidFill>
                <a:latin typeface="+mj-lt"/>
              </a:rPr>
              <a:t>Distribuição dos Professores</a:t>
            </a:r>
            <a:endParaRPr lang="pt-BR" b="1" i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/>
          <p:nvPr/>
        </p:nvSpPr>
        <p:spPr bwMode="auto">
          <a:xfrm>
            <a:off x="6912079" y="6651519"/>
            <a:ext cx="1381432" cy="14256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" name="Image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1000125"/>
            <a:ext cx="7500937" cy="5821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ctangle 1027"/>
          <p:cNvSpPr>
            <a:spLocks noChangeArrowheads="1"/>
          </p:cNvSpPr>
          <p:nvPr/>
        </p:nvSpPr>
        <p:spPr bwMode="auto">
          <a:xfrm>
            <a:off x="191724" y="6494875"/>
            <a:ext cx="768524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t-BR" sz="1400" b="1" dirty="0" smtClean="0">
                <a:solidFill>
                  <a:srgbClr val="000066"/>
                </a:solidFill>
                <a:latin typeface="+mn-lt"/>
              </a:rPr>
              <a:t>H. L. </a:t>
            </a:r>
            <a:r>
              <a:rPr lang="pt-BR" sz="1400" b="1" dirty="0" err="1" smtClean="0">
                <a:solidFill>
                  <a:srgbClr val="000066"/>
                </a:solidFill>
                <a:latin typeface="+mn-lt"/>
              </a:rPr>
              <a:t>Hey</a:t>
            </a:r>
            <a:r>
              <a:rPr lang="pt-BR" sz="1400" b="1" dirty="0" smtClean="0">
                <a:solidFill>
                  <a:srgbClr val="000066"/>
                </a:solidFill>
                <a:latin typeface="+mn-lt"/>
              </a:rPr>
              <a:t>, M. L. Camargo, P. G. Gomes </a:t>
            </a:r>
            <a:r>
              <a:rPr lang="pt-BR" sz="1400" b="1" dirty="0" err="1" smtClean="0">
                <a:solidFill>
                  <a:srgbClr val="000066"/>
                </a:solidFill>
                <a:latin typeface="+mn-lt"/>
              </a:rPr>
              <a:t>and</a:t>
            </a:r>
            <a:r>
              <a:rPr lang="pt-BR" sz="1400" b="1" dirty="0" smtClean="0">
                <a:solidFill>
                  <a:srgbClr val="000066"/>
                </a:solidFill>
                <a:latin typeface="+mn-lt"/>
              </a:rPr>
              <a:t> D. </a:t>
            </a:r>
            <a:r>
              <a:rPr lang="pt-BR" sz="1400" b="1" dirty="0" err="1" smtClean="0">
                <a:solidFill>
                  <a:srgbClr val="000066"/>
                </a:solidFill>
                <a:latin typeface="+mn-lt"/>
              </a:rPr>
              <a:t>Giroldo</a:t>
            </a:r>
            <a:r>
              <a:rPr lang="pt-BR" sz="1400" b="1" dirty="0" smtClean="0">
                <a:solidFill>
                  <a:srgbClr val="000066"/>
                </a:solidFill>
                <a:latin typeface="+mn-lt"/>
              </a:rPr>
              <a:t>, COPROP/ANDIFES, </a:t>
            </a:r>
            <a:r>
              <a:rPr lang="pt-BR" sz="1400" b="1" dirty="0" err="1" smtClean="0">
                <a:solidFill>
                  <a:srgbClr val="000066"/>
                </a:solidFill>
                <a:latin typeface="+mn-lt"/>
              </a:rPr>
              <a:t>October</a:t>
            </a:r>
            <a:r>
              <a:rPr lang="pt-BR" sz="1400" b="1" dirty="0" smtClean="0">
                <a:solidFill>
                  <a:srgbClr val="000066"/>
                </a:solidFill>
                <a:latin typeface="+mn-lt"/>
              </a:rPr>
              <a:t>, 2010</a:t>
            </a:r>
            <a:endParaRPr lang="pt-BR" sz="1200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740264" y="353952"/>
            <a:ext cx="6327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i="0" dirty="0" smtClean="0">
                <a:solidFill>
                  <a:srgbClr val="000066"/>
                </a:solidFill>
                <a:latin typeface="+mj-lt"/>
              </a:rPr>
              <a:t>Distribuição de Professores</a:t>
            </a:r>
            <a:endParaRPr lang="pt-BR" b="1" i="0" dirty="0">
              <a:solidFill>
                <a:srgbClr val="000066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099467"/>
              </p:ext>
            </p:extLst>
          </p:nvPr>
        </p:nvGraphicFramePr>
        <p:xfrm>
          <a:off x="2017493" y="1716315"/>
          <a:ext cx="5109030" cy="45720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819374"/>
                <a:gridCol w="2586646"/>
                <a:gridCol w="1703010"/>
              </a:tblGrid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Estados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Unidos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14,3</a:t>
                      </a:r>
                      <a:endParaRPr lang="pt-BR" sz="2400" dirty="0"/>
                    </a:p>
                  </a:txBody>
                  <a:tcPr/>
                </a:tc>
              </a:tr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China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5,1</a:t>
                      </a:r>
                      <a:endParaRPr lang="pt-BR" sz="2400" dirty="0"/>
                    </a:p>
                  </a:txBody>
                  <a:tcPr/>
                </a:tc>
              </a:tr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Japão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5,0</a:t>
                      </a:r>
                      <a:endParaRPr lang="pt-BR" sz="2400" dirty="0"/>
                    </a:p>
                  </a:txBody>
                  <a:tcPr/>
                </a:tc>
              </a:tr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Alemanha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3,6</a:t>
                      </a:r>
                      <a:endParaRPr lang="pt-BR" sz="2400" dirty="0"/>
                    </a:p>
                  </a:txBody>
                  <a:tcPr/>
                </a:tc>
              </a:tr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França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2,7</a:t>
                      </a:r>
                      <a:endParaRPr lang="pt-BR" sz="2400" dirty="0"/>
                    </a:p>
                  </a:txBody>
                  <a:tcPr/>
                </a:tc>
              </a:tr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Inglaterra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2,3</a:t>
                      </a:r>
                      <a:endParaRPr lang="pt-BR" sz="2400" dirty="0"/>
                    </a:p>
                  </a:txBody>
                  <a:tcPr/>
                </a:tc>
              </a:tr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Itália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2,2</a:t>
                      </a:r>
                      <a:endParaRPr lang="pt-BR" sz="2400" dirty="0"/>
                    </a:p>
                  </a:txBody>
                  <a:tcPr/>
                </a:tc>
              </a:tr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Brasil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1,6</a:t>
                      </a:r>
                      <a:endParaRPr lang="pt-BR" sz="2400" dirty="0"/>
                    </a:p>
                  </a:txBody>
                  <a:tcPr/>
                </a:tc>
              </a:tr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Espanha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1,5</a:t>
                      </a:r>
                      <a:endParaRPr lang="pt-BR" sz="2400" dirty="0"/>
                    </a:p>
                  </a:txBody>
                  <a:tcPr/>
                </a:tc>
              </a:tr>
              <a:tr h="4278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Índia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1,3</a:t>
                      </a:r>
                      <a:endParaRPr lang="pt-BR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2"/>
          <p:cNvSpPr txBox="1">
            <a:spLocks/>
          </p:cNvSpPr>
          <p:nvPr/>
        </p:nvSpPr>
        <p:spPr bwMode="auto">
          <a:xfrm>
            <a:off x="457208" y="18234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5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pt-BR" sz="3200" b="1" dirty="0" smtClean="0">
                <a:solidFill>
                  <a:srgbClr val="002060"/>
                </a:solidFill>
                <a:effectLst/>
              </a:rPr>
              <a:t>Classificação dos Países segundo PIB</a:t>
            </a:r>
          </a:p>
          <a:p>
            <a:r>
              <a:rPr lang="pt-BR" sz="3200" b="1" dirty="0" smtClean="0">
                <a:solidFill>
                  <a:srgbClr val="002060"/>
                </a:solidFill>
                <a:effectLst/>
              </a:rPr>
              <a:t>(trilhões de dólares)  </a:t>
            </a:r>
          </a:p>
        </p:txBody>
      </p:sp>
    </p:spTree>
    <p:extLst>
      <p:ext uri="{BB962C8B-B14F-4D97-AF65-F5344CB8AC3E}">
        <p14:creationId xmlns:p14="http://schemas.microsoft.com/office/powerpoint/2010/main" val="7225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ixaDeTexto 3"/>
          <p:cNvSpPr txBox="1">
            <a:spLocks noChangeArrowheads="1"/>
          </p:cNvSpPr>
          <p:nvPr/>
        </p:nvSpPr>
        <p:spPr bwMode="auto">
          <a:xfrm>
            <a:off x="431800" y="2188071"/>
            <a:ext cx="82804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pt-BR" sz="3200" b="1" dirty="0">
                <a:latin typeface="+mn-lt"/>
              </a:rPr>
              <a:t> Para ampliar as vagas e as matrículas no ensino superior, é necessário </a:t>
            </a:r>
            <a:r>
              <a:rPr lang="pt-BR" sz="3200" b="1" dirty="0" smtClean="0">
                <a:latin typeface="+mn-lt"/>
              </a:rPr>
              <a:t>antes assegurar </a:t>
            </a:r>
            <a:r>
              <a:rPr lang="pt-BR" sz="3200" b="1" dirty="0">
                <a:latin typeface="+mn-lt"/>
              </a:rPr>
              <a:t>a </a:t>
            </a:r>
            <a:r>
              <a:rPr lang="pt-BR" sz="3200" b="1" dirty="0">
                <a:solidFill>
                  <a:srgbClr val="990033"/>
                </a:solidFill>
                <a:latin typeface="+mn-lt"/>
              </a:rPr>
              <a:t>universalização com qualidade da Educação </a:t>
            </a:r>
            <a:r>
              <a:rPr lang="pt-BR" sz="3200" b="1" dirty="0" smtClean="0">
                <a:solidFill>
                  <a:srgbClr val="990033"/>
                </a:solidFill>
                <a:latin typeface="+mn-lt"/>
              </a:rPr>
              <a:t>Básica</a:t>
            </a:r>
            <a:r>
              <a:rPr lang="pt-BR" sz="3200" b="1" dirty="0">
                <a:latin typeface="+mn-lt"/>
              </a:rPr>
              <a:t>;</a:t>
            </a:r>
            <a:endParaRPr lang="pt-BR" sz="3200" b="1" dirty="0">
              <a:latin typeface="+mn-lt"/>
            </a:endParaRPr>
          </a:p>
          <a:p>
            <a:pPr algn="just">
              <a:spcAft>
                <a:spcPts val="1200"/>
              </a:spcAft>
              <a:defRPr/>
            </a:pPr>
            <a:endParaRPr lang="pt-BR" sz="3200" b="1" dirty="0">
              <a:latin typeface="+mn-lt"/>
            </a:endParaRPr>
          </a:p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pt-BR" sz="3200" b="1" dirty="0">
                <a:latin typeface="+mn-lt"/>
              </a:rPr>
              <a:t> </a:t>
            </a:r>
            <a:r>
              <a:rPr lang="pt-BR" sz="3200" b="1" dirty="0" smtClean="0">
                <a:latin typeface="+mn-lt"/>
              </a:rPr>
              <a:t>É preciso </a:t>
            </a:r>
            <a:r>
              <a:rPr lang="pt-BR" sz="3200" b="1" dirty="0">
                <a:latin typeface="+mn-lt"/>
              </a:rPr>
              <a:t>a construção de </a:t>
            </a:r>
            <a:r>
              <a:rPr lang="pt-BR" sz="3200" b="1" dirty="0">
                <a:solidFill>
                  <a:srgbClr val="990033"/>
                </a:solidFill>
                <a:latin typeface="+mn-lt"/>
              </a:rPr>
              <a:t>políticas de acesso, permanência e sucesso </a:t>
            </a:r>
            <a:r>
              <a:rPr lang="pt-BR" sz="3200" b="1" dirty="0">
                <a:latin typeface="+mn-lt"/>
              </a:rPr>
              <a:t>na faixa etária adequada.</a:t>
            </a:r>
          </a:p>
        </p:txBody>
      </p:sp>
      <p:sp>
        <p:nvSpPr>
          <p:cNvPr id="3" name="CaixaDeTexto 1"/>
          <p:cNvSpPr txBox="1">
            <a:spLocks noChangeArrowheads="1"/>
          </p:cNvSpPr>
          <p:nvPr/>
        </p:nvSpPr>
        <p:spPr bwMode="auto">
          <a:xfrm>
            <a:off x="750887" y="366260"/>
            <a:ext cx="7642225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pt-BR" sz="5000" b="1" dirty="0" smtClean="0">
                <a:latin typeface="+mj-lt"/>
              </a:rPr>
              <a:t>Conclusões</a:t>
            </a:r>
            <a:endParaRPr lang="pt-BR" sz="5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0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ixaDeTexto 3"/>
          <p:cNvSpPr txBox="1">
            <a:spLocks noChangeArrowheads="1"/>
          </p:cNvSpPr>
          <p:nvPr/>
        </p:nvSpPr>
        <p:spPr bwMode="auto">
          <a:xfrm>
            <a:off x="431800" y="674401"/>
            <a:ext cx="82804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pt-BR" b="1" dirty="0">
                <a:latin typeface="+mn-lt"/>
              </a:rPr>
              <a:t> Como as responsabilidades legais são dos diversos entes federados – União, Estado e municípios –, as </a:t>
            </a:r>
            <a:r>
              <a:rPr lang="pt-BR" b="1" dirty="0">
                <a:solidFill>
                  <a:srgbClr val="990033"/>
                </a:solidFill>
                <a:latin typeface="+mn-lt"/>
              </a:rPr>
              <a:t>ações</a:t>
            </a:r>
            <a:r>
              <a:rPr lang="pt-BR" b="1" dirty="0">
                <a:latin typeface="+mn-lt"/>
              </a:rPr>
              <a:t> destes devem ser </a:t>
            </a:r>
            <a:r>
              <a:rPr lang="pt-BR" b="1" dirty="0">
                <a:solidFill>
                  <a:srgbClr val="990033"/>
                </a:solidFill>
                <a:latin typeface="+mn-lt"/>
              </a:rPr>
              <a:t>colaborativas</a:t>
            </a:r>
            <a:r>
              <a:rPr lang="pt-BR" b="1" dirty="0">
                <a:latin typeface="+mn-lt"/>
              </a:rPr>
              <a:t> e </a:t>
            </a:r>
            <a:r>
              <a:rPr lang="pt-BR" b="1" dirty="0" smtClean="0">
                <a:solidFill>
                  <a:srgbClr val="990033"/>
                </a:solidFill>
                <a:latin typeface="+mn-lt"/>
              </a:rPr>
              <a:t>complementares</a:t>
            </a:r>
            <a:r>
              <a:rPr lang="pt-BR" b="1" dirty="0" smtClean="0">
                <a:latin typeface="+mn-lt"/>
              </a:rPr>
              <a:t>;</a:t>
            </a:r>
          </a:p>
          <a:p>
            <a:pPr algn="just">
              <a:spcAft>
                <a:spcPts val="1200"/>
              </a:spcAft>
              <a:defRPr/>
            </a:pPr>
            <a:endParaRPr lang="pt-BR" b="1" dirty="0">
              <a:latin typeface="+mn-lt"/>
            </a:endParaRPr>
          </a:p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pt-BR" b="1" dirty="0">
                <a:latin typeface="+mn-lt"/>
              </a:rPr>
              <a:t> Há necessidade de </a:t>
            </a:r>
            <a:r>
              <a:rPr lang="pt-BR" b="1" dirty="0" smtClean="0">
                <a:latin typeface="+mn-lt"/>
              </a:rPr>
              <a:t>continuar </a:t>
            </a:r>
            <a:r>
              <a:rPr lang="pt-BR" b="1" dirty="0">
                <a:latin typeface="+mn-lt"/>
              </a:rPr>
              <a:t>a </a:t>
            </a:r>
            <a:r>
              <a:rPr lang="pt-BR" b="1" dirty="0">
                <a:solidFill>
                  <a:srgbClr val="990033"/>
                </a:solidFill>
                <a:latin typeface="+mn-lt"/>
              </a:rPr>
              <a:t>expansão do setor público</a:t>
            </a:r>
            <a:r>
              <a:rPr lang="pt-BR" b="1" dirty="0">
                <a:latin typeface="+mn-lt"/>
              </a:rPr>
              <a:t> para servir de referência na qualidade, para a produção de ciência e tecnologia e para a formação de mestres e </a:t>
            </a:r>
            <a:r>
              <a:rPr lang="pt-BR" b="1" dirty="0" smtClean="0">
                <a:latin typeface="+mn-lt"/>
              </a:rPr>
              <a:t>doutores;</a:t>
            </a:r>
          </a:p>
          <a:p>
            <a:pPr algn="just">
              <a:spcAft>
                <a:spcPts val="1200"/>
              </a:spcAft>
              <a:defRPr/>
            </a:pPr>
            <a:endParaRPr lang="pt-BR" b="1" dirty="0">
              <a:latin typeface="+mn-lt"/>
            </a:endParaRPr>
          </a:p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pt-BR" b="1" dirty="0">
                <a:latin typeface="+mn-lt"/>
              </a:rPr>
              <a:t> A </a:t>
            </a:r>
            <a:r>
              <a:rPr lang="pt-BR" b="1" dirty="0">
                <a:solidFill>
                  <a:srgbClr val="990033"/>
                </a:solidFill>
                <a:latin typeface="+mn-lt"/>
              </a:rPr>
              <a:t>participação do setor privado é fundamental </a:t>
            </a:r>
            <a:r>
              <a:rPr lang="pt-BR" b="1" dirty="0">
                <a:latin typeface="+mn-lt"/>
              </a:rPr>
              <a:t>para alcançar a meta dos 10 milhões de estudantes no ensino superior.</a:t>
            </a:r>
          </a:p>
        </p:txBody>
      </p:sp>
    </p:spTree>
    <p:extLst>
      <p:ext uri="{BB962C8B-B14F-4D97-AF65-F5344CB8AC3E}">
        <p14:creationId xmlns:p14="http://schemas.microsoft.com/office/powerpoint/2010/main" val="33226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0" t="12782" r="12006" b="6511"/>
          <a:stretch>
            <a:fillRect/>
          </a:stretch>
        </p:blipFill>
        <p:spPr bwMode="auto">
          <a:xfrm>
            <a:off x="611196" y="1031882"/>
            <a:ext cx="8135937" cy="546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928915" y="254000"/>
            <a:ext cx="77467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err="1" smtClean="0">
                <a:solidFill>
                  <a:srgbClr val="002060"/>
                </a:solidFill>
                <a:latin typeface="+mj-lt"/>
              </a:rPr>
              <a:t>Parcela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 de </a:t>
            </a:r>
            <a:r>
              <a:rPr lang="en-US" sz="2800" b="1" dirty="0" err="1" smtClean="0">
                <a:solidFill>
                  <a:srgbClr val="002060"/>
                </a:solidFill>
                <a:latin typeface="+mj-lt"/>
              </a:rPr>
              <a:t>cada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 País </a:t>
            </a:r>
            <a:r>
              <a:rPr lang="en-US" sz="2800" b="1" dirty="0" err="1" smtClean="0">
                <a:solidFill>
                  <a:srgbClr val="002060"/>
                </a:solidFill>
                <a:latin typeface="+mj-lt"/>
              </a:rPr>
              <a:t>na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  <a:latin typeface="+mj-lt"/>
              </a:rPr>
              <a:t>Produção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 Mundial</a:t>
            </a:r>
            <a:endParaRPr lang="en-US" sz="2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6827923" y="6550559"/>
            <a:ext cx="2054821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  <a:buClr>
                <a:srgbClr val="3186BB"/>
              </a:buClr>
            </a:pPr>
            <a:r>
              <a:rPr kumimoji="1" lang="en-US" sz="1200" b="1" dirty="0">
                <a:solidFill>
                  <a:srgbClr val="002060"/>
                </a:solidFill>
                <a:latin typeface="+mn-lt"/>
              </a:rPr>
              <a:t>Ref. Tseng M., 2003, CIRP</a:t>
            </a: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5805488" y="2033588"/>
            <a:ext cx="0" cy="335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1784358" y="4049713"/>
            <a:ext cx="59039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02333" y="3232156"/>
            <a:ext cx="9255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  <a:latin typeface="+mn-lt"/>
              </a:rPr>
              <a:t>84%</a:t>
            </a:r>
          </a:p>
        </p:txBody>
      </p:sp>
    </p:spTree>
    <p:extLst>
      <p:ext uri="{BB962C8B-B14F-4D97-AF65-F5344CB8AC3E}">
        <p14:creationId xmlns:p14="http://schemas.microsoft.com/office/powerpoint/2010/main" val="255936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/>
        </p:nvSpPr>
        <p:spPr bwMode="auto">
          <a:xfrm>
            <a:off x="319322" y="309290"/>
            <a:ext cx="8621486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1" lang="pt-BR" sz="4000" b="1" dirty="0" smtClean="0">
                <a:solidFill>
                  <a:srgbClr val="1E3C78"/>
                </a:solidFill>
                <a:latin typeface="+mn-lt"/>
              </a:rPr>
              <a:t>Algumas Vantagens Competitivas</a:t>
            </a:r>
            <a:endParaRPr kumimoji="1" lang="pt-BR" sz="4000" b="1" dirty="0">
              <a:solidFill>
                <a:srgbClr val="1E3C78"/>
              </a:solidFill>
              <a:latin typeface="+mn-lt"/>
            </a:endParaRPr>
          </a:p>
        </p:txBody>
      </p:sp>
      <p:sp>
        <p:nvSpPr>
          <p:cNvPr id="898054" name="Rectangle 6"/>
          <p:cNvSpPr>
            <a:spLocks noChangeArrowheads="1"/>
          </p:cNvSpPr>
          <p:nvPr/>
        </p:nvSpPr>
        <p:spPr bwMode="auto">
          <a:xfrm>
            <a:off x="124694" y="1759249"/>
            <a:ext cx="8700654" cy="472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Área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territorial e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bom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solo;</a:t>
            </a:r>
            <a:endParaRPr lang="en-US" sz="2400" b="1" dirty="0">
              <a:solidFill>
                <a:srgbClr val="000066"/>
              </a:solidFill>
              <a:latin typeface="+mn-lt"/>
            </a:endParaRP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Recursos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naturais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(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minerais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,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petróleo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)</a:t>
            </a:r>
            <a:endParaRPr lang="en-US" sz="2400" b="1" dirty="0">
              <a:solidFill>
                <a:srgbClr val="000066"/>
              </a:solidFill>
              <a:latin typeface="+mn-lt"/>
            </a:endParaRP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Grande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potencial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para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energias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renováveis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(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hidro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, solar,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vento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,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marés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);</a:t>
            </a:r>
            <a:endParaRPr lang="en-US" sz="2400" b="1" dirty="0">
              <a:solidFill>
                <a:srgbClr val="000066"/>
              </a:solidFill>
              <a:latin typeface="+mn-lt"/>
            </a:endParaRP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Conhecimento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científico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;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População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b="1" dirty="0" err="1">
                <a:solidFill>
                  <a:srgbClr val="000066"/>
                </a:solidFill>
                <a:latin typeface="+mn-lt"/>
              </a:rPr>
              <a:t>c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riativa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(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jeitinho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000066"/>
                </a:solidFill>
                <a:latin typeface="+mn-lt"/>
              </a:rPr>
              <a:t>brasileiro</a:t>
            </a:r>
            <a:r>
              <a:rPr lang="en-US" sz="2400" b="1" dirty="0" smtClean="0">
                <a:solidFill>
                  <a:srgbClr val="000066"/>
                </a:solidFill>
                <a:latin typeface="+mn-lt"/>
              </a:rPr>
              <a:t>…).</a:t>
            </a:r>
            <a:endParaRPr lang="en-US" sz="2400" b="1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r="62899"/>
          <a:stretch>
            <a:fillRect/>
          </a:stretch>
        </p:blipFill>
        <p:spPr bwMode="auto">
          <a:xfrm>
            <a:off x="6507309" y="1246910"/>
            <a:ext cx="2314184" cy="187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384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/>
        </p:nvSpPr>
        <p:spPr bwMode="auto">
          <a:xfrm>
            <a:off x="880751" y="544820"/>
            <a:ext cx="71278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1" lang="pt-BR" sz="4000" b="1" dirty="0" smtClean="0">
                <a:solidFill>
                  <a:srgbClr val="1E3C78"/>
                </a:solidFill>
                <a:latin typeface="+mn-lt"/>
              </a:rPr>
              <a:t>Algumas Fragilidades</a:t>
            </a:r>
            <a:endParaRPr kumimoji="1" lang="pt-BR" sz="4000" b="1" dirty="0">
              <a:solidFill>
                <a:srgbClr val="1E3C78"/>
              </a:solidFill>
              <a:latin typeface="+mn-lt"/>
            </a:endParaRPr>
          </a:p>
        </p:txBody>
      </p:sp>
      <p:sp>
        <p:nvSpPr>
          <p:cNvPr id="898054" name="Rectangle 6"/>
          <p:cNvSpPr>
            <a:spLocks noChangeArrowheads="1"/>
          </p:cNvSpPr>
          <p:nvPr/>
        </p:nvSpPr>
        <p:spPr bwMode="auto">
          <a:xfrm>
            <a:off x="698500" y="1573965"/>
            <a:ext cx="8111674" cy="4899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20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Grandes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200" b="1" dirty="0" err="1">
                <a:solidFill>
                  <a:srgbClr val="990033"/>
                </a:solidFill>
                <a:latin typeface="+mn-lt"/>
              </a:rPr>
              <a:t>desigualdades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(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econômicas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, 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sociais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, </a:t>
            </a:r>
            <a:r>
              <a:rPr lang="en-US" sz="2200" b="1" dirty="0" err="1">
                <a:solidFill>
                  <a:srgbClr val="000066"/>
                </a:solidFill>
                <a:latin typeface="+mn-lt"/>
              </a:rPr>
              <a:t>educacionais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);</a:t>
            </a:r>
            <a:endParaRPr lang="en-US" sz="2200" b="1" dirty="0">
              <a:solidFill>
                <a:srgbClr val="000066"/>
              </a:solidFill>
              <a:latin typeface="+mn-lt"/>
            </a:endParaRPr>
          </a:p>
          <a:p>
            <a:pPr marL="342900" indent="-342900">
              <a:lnSpc>
                <a:spcPct val="20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Baixa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200" b="1" dirty="0" err="1" smtClean="0">
                <a:solidFill>
                  <a:srgbClr val="990033"/>
                </a:solidFill>
                <a:latin typeface="+mn-lt"/>
              </a:rPr>
              <a:t>educação</a:t>
            </a:r>
            <a:r>
              <a:rPr lang="en-US" sz="2200" b="1" dirty="0" smtClean="0">
                <a:solidFill>
                  <a:srgbClr val="990033"/>
                </a:solidFill>
                <a:latin typeface="+mn-lt"/>
              </a:rPr>
              <a:t> </a:t>
            </a:r>
            <a:r>
              <a:rPr lang="en-US" sz="2200" b="1" dirty="0" err="1" smtClean="0">
                <a:solidFill>
                  <a:srgbClr val="990033"/>
                </a:solidFill>
                <a:latin typeface="+mn-lt"/>
              </a:rPr>
              <a:t>científica</a:t>
            </a:r>
            <a:r>
              <a:rPr lang="en-US" sz="2200" b="1" dirty="0" smtClean="0">
                <a:solidFill>
                  <a:srgbClr val="990033"/>
                </a:solidFill>
                <a:latin typeface="+mn-lt"/>
              </a:rPr>
              <a:t> 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das 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crianças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;</a:t>
            </a:r>
          </a:p>
          <a:p>
            <a:pPr marL="342900" indent="-342900">
              <a:lnSpc>
                <a:spcPct val="20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Baixo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índice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de </a:t>
            </a:r>
            <a:r>
              <a:rPr lang="en-US" sz="2200" b="1" dirty="0" err="1">
                <a:solidFill>
                  <a:srgbClr val="990033"/>
                </a:solidFill>
                <a:latin typeface="+mn-lt"/>
              </a:rPr>
              <a:t>inovação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em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muitos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setores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 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industriais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;</a:t>
            </a:r>
          </a:p>
          <a:p>
            <a:pPr marL="342900" indent="-342900">
              <a:lnSpc>
                <a:spcPct val="20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Poucos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200" b="1" dirty="0" err="1">
                <a:solidFill>
                  <a:srgbClr val="990033"/>
                </a:solidFill>
                <a:latin typeface="+mn-lt"/>
              </a:rPr>
              <a:t>engenheiros</a:t>
            </a:r>
            <a:r>
              <a:rPr lang="en-US" sz="2200" b="1" dirty="0">
                <a:solidFill>
                  <a:srgbClr val="000066"/>
                </a:solidFill>
                <a:latin typeface="+mn-lt"/>
              </a:rPr>
              <a:t>;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</a:p>
          <a:p>
            <a:pPr marL="342900" indent="-342900">
              <a:lnSpc>
                <a:spcPct val="20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Baixo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200" b="1" dirty="0" err="1">
                <a:solidFill>
                  <a:srgbClr val="990033"/>
                </a:solidFill>
                <a:latin typeface="+mn-lt"/>
              </a:rPr>
              <a:t>índice</a:t>
            </a:r>
            <a:r>
              <a:rPr lang="en-US" sz="2200" b="1" dirty="0">
                <a:solidFill>
                  <a:srgbClr val="990033"/>
                </a:solidFill>
                <a:latin typeface="+mn-lt"/>
              </a:rPr>
              <a:t> de </a:t>
            </a:r>
            <a:r>
              <a:rPr lang="en-US" sz="2200" b="1" dirty="0" err="1">
                <a:solidFill>
                  <a:srgbClr val="990033"/>
                </a:solidFill>
                <a:latin typeface="+mn-lt"/>
              </a:rPr>
              <a:t>escolaridade</a:t>
            </a:r>
            <a:r>
              <a:rPr lang="en-US" sz="2200" b="1" dirty="0">
                <a:solidFill>
                  <a:srgbClr val="990033"/>
                </a:solidFill>
                <a:latin typeface="+mn-lt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na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en-US" sz="2200" b="1" dirty="0" err="1" smtClean="0">
                <a:solidFill>
                  <a:srgbClr val="000066"/>
                </a:solidFill>
                <a:latin typeface="+mn-lt"/>
              </a:rPr>
              <a:t>educação</a:t>
            </a:r>
            <a:r>
              <a:rPr lang="en-US" sz="2200" b="1" dirty="0" smtClean="0">
                <a:solidFill>
                  <a:srgbClr val="000066"/>
                </a:solidFill>
                <a:latin typeface="+mn-lt"/>
              </a:rPr>
              <a:t> superior.</a:t>
            </a:r>
            <a:endParaRPr lang="en-US" sz="2200" b="1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89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03" y="726177"/>
            <a:ext cx="7783824" cy="542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2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2000240"/>
            <a:ext cx="7958166" cy="3035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sz="6600" b="1" kern="0" dirty="0" err="1" smtClean="0">
                <a:solidFill>
                  <a:srgbClr val="0000CC"/>
                </a:solidFill>
                <a:latin typeface="Arial"/>
              </a:rPr>
              <a:t>Palavra</a:t>
            </a:r>
            <a:r>
              <a:rPr lang="en-US" sz="6600" b="1" kern="0" dirty="0" smtClean="0">
                <a:solidFill>
                  <a:srgbClr val="0000CC"/>
                </a:solidFill>
                <a:latin typeface="Arial"/>
              </a:rPr>
              <a:t> </a:t>
            </a:r>
            <a:r>
              <a:rPr lang="en-US" sz="6600" b="1" kern="0" dirty="0" err="1" smtClean="0">
                <a:solidFill>
                  <a:srgbClr val="0000CC"/>
                </a:solidFill>
                <a:latin typeface="Arial"/>
              </a:rPr>
              <a:t>Chave</a:t>
            </a:r>
            <a:r>
              <a:rPr lang="en-US" sz="6600" b="1" kern="0" dirty="0" smtClean="0">
                <a:solidFill>
                  <a:srgbClr val="0000CC"/>
                </a:solidFill>
                <a:latin typeface="Arial"/>
              </a:rPr>
              <a:t>: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sz="6600" b="1" kern="0" dirty="0" err="1" smtClean="0">
                <a:solidFill>
                  <a:srgbClr val="0000CC"/>
                </a:solidFill>
                <a:latin typeface="Arial"/>
              </a:rPr>
              <a:t>Educação</a:t>
            </a:r>
            <a:r>
              <a:rPr lang="en-US" sz="6600" b="1" kern="0" dirty="0" smtClean="0">
                <a:solidFill>
                  <a:srgbClr val="0000CC"/>
                </a:solidFill>
                <a:latin typeface="Arial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9114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NAD 20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69" y="617541"/>
            <a:ext cx="7993062" cy="562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604506" y="188708"/>
            <a:ext cx="7949520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002060"/>
                </a:solidFill>
                <a:latin typeface="+mj-lt"/>
              </a:rPr>
              <a:t>Estudo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 e </a:t>
            </a:r>
            <a:r>
              <a:rPr lang="en-US" sz="2800" b="1" dirty="0" err="1" smtClean="0">
                <a:solidFill>
                  <a:srgbClr val="002060"/>
                </a:solidFill>
                <a:latin typeface="+mj-lt"/>
              </a:rPr>
              <a:t>Trabalho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 de </a:t>
            </a:r>
            <a:r>
              <a:rPr lang="en-US" sz="2800" b="1" dirty="0" err="1" smtClean="0">
                <a:solidFill>
                  <a:srgbClr val="002060"/>
                </a:solidFill>
                <a:latin typeface="+mj-lt"/>
              </a:rPr>
              <a:t>Jovens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 e </a:t>
            </a:r>
            <a:r>
              <a:rPr lang="en-US" sz="2800" b="1" dirty="0" err="1" smtClean="0">
                <a:solidFill>
                  <a:srgbClr val="002060"/>
                </a:solidFill>
                <a:latin typeface="+mj-lt"/>
              </a:rPr>
              <a:t>Crianças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 no </a:t>
            </a:r>
            <a:r>
              <a:rPr lang="en-US" sz="2800" b="1" dirty="0" err="1" smtClean="0">
                <a:solidFill>
                  <a:srgbClr val="002060"/>
                </a:solidFill>
                <a:latin typeface="+mj-lt"/>
              </a:rPr>
              <a:t>Brasil</a:t>
            </a:r>
            <a:endParaRPr lang="pt-BR" sz="2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873829" y="3198170"/>
            <a:ext cx="1364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/>
                </a:solidFill>
                <a:latin typeface="+mj-lt"/>
              </a:rPr>
              <a:t>Estuda</a:t>
            </a:r>
            <a:endParaRPr lang="pt-BR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364515" y="2789540"/>
            <a:ext cx="1364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/>
                </a:solidFill>
                <a:latin typeface="+mj-lt"/>
              </a:rPr>
              <a:t>Trabalha</a:t>
            </a:r>
            <a:endParaRPr lang="pt-BR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689600" y="3960170"/>
            <a:ext cx="2387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latin typeface="+mj-lt"/>
              </a:rPr>
              <a:t>Estuda</a:t>
            </a:r>
            <a:r>
              <a:rPr lang="en-US" sz="2000" b="1" dirty="0" smtClean="0">
                <a:latin typeface="+mj-lt"/>
              </a:rPr>
              <a:t> e</a:t>
            </a:r>
          </a:p>
          <a:p>
            <a:pPr algn="ctr"/>
            <a:r>
              <a:rPr lang="en-US" sz="2000" b="1" dirty="0" err="1" smtClean="0">
                <a:latin typeface="+mj-lt"/>
              </a:rPr>
              <a:t>Trabalha</a:t>
            </a:r>
            <a:endParaRPr lang="pt-BR" sz="2000" b="1" dirty="0">
              <a:latin typeface="+mj-lt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065481" y="1398398"/>
            <a:ext cx="3258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+mj-lt"/>
              </a:rPr>
              <a:t>Não</a:t>
            </a: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+mj-lt"/>
              </a:rPr>
              <a:t>Estuda</a:t>
            </a: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 e </a:t>
            </a:r>
            <a:r>
              <a:rPr lang="en-US" sz="1600" b="1" dirty="0" err="1" smtClean="0">
                <a:solidFill>
                  <a:schemeClr val="bg1"/>
                </a:solidFill>
                <a:latin typeface="+mj-lt"/>
              </a:rPr>
              <a:t>Não</a:t>
            </a: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+mj-lt"/>
              </a:rPr>
              <a:t>Trabalha</a:t>
            </a:r>
            <a:endParaRPr lang="pt-BR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tângulo 7"/>
          <p:cNvSpPr/>
          <p:nvPr/>
        </p:nvSpPr>
        <p:spPr bwMode="auto">
          <a:xfrm>
            <a:off x="464457" y="1142815"/>
            <a:ext cx="348343" cy="533055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tângulo 8"/>
          <p:cNvSpPr/>
          <p:nvPr/>
        </p:nvSpPr>
        <p:spPr bwMode="auto">
          <a:xfrm>
            <a:off x="8374735" y="933002"/>
            <a:ext cx="348343" cy="533055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tângulo 9"/>
          <p:cNvSpPr/>
          <p:nvPr/>
        </p:nvSpPr>
        <p:spPr bwMode="auto">
          <a:xfrm>
            <a:off x="575469" y="6125029"/>
            <a:ext cx="7993062" cy="11543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58060" y="6429375"/>
            <a:ext cx="89843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pt-BR" sz="1200" b="1" dirty="0">
                <a:latin typeface="+mn-lt"/>
              </a:rPr>
              <a:t>Fonte:  “O Ensino de ciências e a educação básica: propostas para superar a crise” – Academia Brasileira de Ciências.</a:t>
            </a:r>
            <a:endParaRPr lang="pt-BR" sz="12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457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Apresentação em Branco.pot">
  <a:themeElements>
    <a:clrScheme name="Apresentação em Branco.pot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presentação em Branco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presentação em Branco.po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resentação em Branco.po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presentação em Branco">
  <a:themeElements>
    <a:clrScheme name="Apresentação em Branco.pot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presentação em Branco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presentação em Branco.po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resentação em Branco.po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esentação em Branco.po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C:\MSOffice\Modelos\Apresentação em Branco.pot</Template>
  <TotalTime>16577</TotalTime>
  <Words>1063</Words>
  <Application>Microsoft Office PowerPoint</Application>
  <PresentationFormat>Transparência</PresentationFormat>
  <Paragraphs>252</Paragraphs>
  <Slides>31</Slides>
  <Notes>23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4" baseType="lpstr">
      <vt:lpstr>Apresentação em Branco.pot</vt:lpstr>
      <vt:lpstr>1_Apresentação em Branco</vt:lpstr>
      <vt:lpstr>Gráfico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Fatos sobre o Ensino de Graduação</vt:lpstr>
      <vt:lpstr>Fatos sobre o Ensino de Graduação</vt:lpstr>
      <vt:lpstr>Apresentação do PowerPoint</vt:lpstr>
      <vt:lpstr>Apresentação do PowerPoint</vt:lpstr>
      <vt:lpstr>Principais Desafios (Setor Público)</vt:lpstr>
      <vt:lpstr>Principais Desafios (Setor Privado)</vt:lpstr>
      <vt:lpstr>Principais Desafios (Geral)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MODELAÇÃO DE ESCOAMENTOS TURBULENTOS</dc:title>
  <dc:creator>UFSC</dc:creator>
  <cp:lastModifiedBy>UFSC</cp:lastModifiedBy>
  <cp:revision>370</cp:revision>
  <cp:lastPrinted>2000-04-27T10:46:02Z</cp:lastPrinted>
  <dcterms:created xsi:type="dcterms:W3CDTF">1995-06-17T23:31:02Z</dcterms:created>
  <dcterms:modified xsi:type="dcterms:W3CDTF">2011-06-21T11:00:35Z</dcterms:modified>
</cp:coreProperties>
</file>