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80" r:id="rId22"/>
    <p:sldId id="279" r:id="rId23"/>
  </p:sldIdLst>
  <p:sldSz cx="9144000" cy="6858000" type="screen4x3"/>
  <p:notesSz cx="6858000" cy="9144000"/>
  <p:defaultTextStyle>
    <a:defPPr>
      <a:defRPr lang="pt-B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194" y="-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6"/>
            <a:ext cx="7772400" cy="1470025"/>
          </a:xfr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lvl1pPr>
              <a:defRPr/>
            </a:lvl1pPr>
          </a:lstStyle>
          <a:p>
            <a:pPr>
              <a:defRPr/>
            </a:pPr>
            <a:fld id="{5737E2D8-E730-433B-81FC-84BBC62CF76F}" type="datetimeFigureOut">
              <a:rPr lang="pt-BR"/>
              <a:pPr>
                <a:defRPr/>
              </a:pPr>
              <a:t>05/07/2011</a:t>
            </a:fld>
            <a:endParaRPr lang="pt-B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a:lvl1pPr>
          </a:lstStyle>
          <a:p>
            <a:pPr>
              <a:defRPr/>
            </a:pPr>
            <a:fld id="{248230EF-5DBB-494F-B7E8-CB144ABD95A4}" type="slidenum">
              <a:rPr lang="pt-BR"/>
              <a:pPr>
                <a:defRPr/>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fld id="{8B47EE77-9DC0-4FB9-8DA8-5083E838AB7E}" type="datetimeFigureOut">
              <a:rPr lang="pt-BR"/>
              <a:pPr>
                <a:defRPr/>
              </a:pPr>
              <a:t>05/07/2011</a:t>
            </a:fld>
            <a:endParaRPr lang="pt-B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a:lvl1pPr>
          </a:lstStyle>
          <a:p>
            <a:pPr>
              <a:defRPr/>
            </a:pPr>
            <a:fld id="{0F8580E7-0D7D-4BC0-8AB1-A73C599FCBEC}" type="slidenum">
              <a:rPr lang="pt-BR"/>
              <a:pPr>
                <a:defRPr/>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9"/>
            <a:ext cx="2057400" cy="5851525"/>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274639"/>
            <a:ext cx="6019800" cy="5851525"/>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fld id="{F2D21BD9-694B-447F-8A2F-F44B100C90E8}" type="datetimeFigureOut">
              <a:rPr lang="pt-BR"/>
              <a:pPr>
                <a:defRPr/>
              </a:pPr>
              <a:t>05/07/2011</a:t>
            </a:fld>
            <a:endParaRPr lang="pt-B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a:lvl1pPr>
          </a:lstStyle>
          <a:p>
            <a:pPr>
              <a:defRPr/>
            </a:pPr>
            <a:fld id="{A3217B7A-0F5A-48E9-9538-D00E3C0F12D5}" type="slidenum">
              <a:rPr lang="pt-BR"/>
              <a:pPr>
                <a:defRPr/>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fld id="{2C5722A6-CA03-493A-B353-BABE299C6E7D}" type="datetimeFigureOut">
              <a:rPr lang="pt-BR"/>
              <a:pPr>
                <a:defRPr/>
              </a:pPr>
              <a:t>05/07/2011</a:t>
            </a:fld>
            <a:endParaRPr lang="pt-B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a:lvl1pPr>
          </a:lstStyle>
          <a:p>
            <a:pPr>
              <a:defRPr/>
            </a:pPr>
            <a:fld id="{D72B6558-2BF1-4428-8013-A455F07B43CC}" type="slidenum">
              <a:rPr lang="pt-BR"/>
              <a:pPr>
                <a:defRPr/>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lvl1pPr>
              <a:defRPr/>
            </a:lvl1pPr>
          </a:lstStyle>
          <a:p>
            <a:pPr>
              <a:defRPr/>
            </a:pPr>
            <a:fld id="{E7273EC0-5531-4285-A7F3-8764D1D732F1}" type="datetimeFigureOut">
              <a:rPr lang="pt-BR"/>
              <a:pPr>
                <a:defRPr/>
              </a:pPr>
              <a:t>05/07/2011</a:t>
            </a:fld>
            <a:endParaRPr lang="pt-B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a:lvl1pPr>
          </a:lstStyle>
          <a:p>
            <a:pPr>
              <a:defRPr/>
            </a:pPr>
            <a:fld id="{8DB2E1B2-4FA9-4E1F-9097-7F84D738B6FE}" type="slidenum">
              <a:rPr lang="pt-BR"/>
              <a:pPr>
                <a:defRPr/>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3"/>
          <p:cNvSpPr>
            <a:spLocks noGrp="1"/>
          </p:cNvSpPr>
          <p:nvPr>
            <p:ph type="dt" sz="half" idx="10"/>
          </p:nvPr>
        </p:nvSpPr>
        <p:spPr/>
        <p:txBody>
          <a:bodyPr/>
          <a:lstStyle>
            <a:lvl1pPr>
              <a:defRPr/>
            </a:lvl1pPr>
          </a:lstStyle>
          <a:p>
            <a:pPr>
              <a:defRPr/>
            </a:pPr>
            <a:fld id="{40A160FF-7922-4655-A825-310506A14295}" type="datetimeFigureOut">
              <a:rPr lang="pt-BR"/>
              <a:pPr>
                <a:defRPr/>
              </a:pPr>
              <a:t>05/07/2011</a:t>
            </a:fld>
            <a:endParaRPr lang="pt-BR"/>
          </a:p>
        </p:txBody>
      </p:sp>
      <p:sp>
        <p:nvSpPr>
          <p:cNvPr id="6" name="Espaço Reservado para Rodapé 4"/>
          <p:cNvSpPr>
            <a:spLocks noGrp="1"/>
          </p:cNvSpPr>
          <p:nvPr>
            <p:ph type="ftr" sz="quarter" idx="11"/>
          </p:nvPr>
        </p:nvSpPr>
        <p:spPr/>
        <p:txBody>
          <a:bodyPr/>
          <a:lstStyle>
            <a:lvl1pPr>
              <a:defRPr/>
            </a:lvl1pPr>
          </a:lstStyle>
          <a:p>
            <a:pPr>
              <a:defRPr/>
            </a:pPr>
            <a:endParaRPr lang="pt-BR"/>
          </a:p>
        </p:txBody>
      </p:sp>
      <p:sp>
        <p:nvSpPr>
          <p:cNvPr id="7" name="Espaço Reservado para Número de Slide 5"/>
          <p:cNvSpPr>
            <a:spLocks noGrp="1"/>
          </p:cNvSpPr>
          <p:nvPr>
            <p:ph type="sldNum" sz="quarter" idx="12"/>
          </p:nvPr>
        </p:nvSpPr>
        <p:spPr/>
        <p:txBody>
          <a:bodyPr/>
          <a:lstStyle>
            <a:lvl1pPr>
              <a:defRPr/>
            </a:lvl1pPr>
          </a:lstStyle>
          <a:p>
            <a:pPr>
              <a:defRPr/>
            </a:pPr>
            <a:fld id="{CFB60532-18A8-496D-A833-ED14CBE5D25C}" type="slidenum">
              <a:rPr lang="pt-BR"/>
              <a:pPr>
                <a:defRPr/>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3"/>
          <p:cNvSpPr>
            <a:spLocks noGrp="1"/>
          </p:cNvSpPr>
          <p:nvPr>
            <p:ph type="dt" sz="half" idx="10"/>
          </p:nvPr>
        </p:nvSpPr>
        <p:spPr/>
        <p:txBody>
          <a:bodyPr/>
          <a:lstStyle>
            <a:lvl1pPr>
              <a:defRPr/>
            </a:lvl1pPr>
          </a:lstStyle>
          <a:p>
            <a:pPr>
              <a:defRPr/>
            </a:pPr>
            <a:fld id="{8624D4EC-E679-4A2B-8A13-0242E55FC200}" type="datetimeFigureOut">
              <a:rPr lang="pt-BR"/>
              <a:pPr>
                <a:defRPr/>
              </a:pPr>
              <a:t>05/07/2011</a:t>
            </a:fld>
            <a:endParaRPr lang="pt-BR"/>
          </a:p>
        </p:txBody>
      </p:sp>
      <p:sp>
        <p:nvSpPr>
          <p:cNvPr id="8" name="Espaço Reservado para Rodapé 4"/>
          <p:cNvSpPr>
            <a:spLocks noGrp="1"/>
          </p:cNvSpPr>
          <p:nvPr>
            <p:ph type="ftr" sz="quarter" idx="11"/>
          </p:nvPr>
        </p:nvSpPr>
        <p:spPr/>
        <p:txBody>
          <a:bodyPr/>
          <a:lstStyle>
            <a:lvl1pPr>
              <a:defRPr/>
            </a:lvl1pPr>
          </a:lstStyle>
          <a:p>
            <a:pPr>
              <a:defRPr/>
            </a:pPr>
            <a:endParaRPr lang="pt-BR"/>
          </a:p>
        </p:txBody>
      </p:sp>
      <p:sp>
        <p:nvSpPr>
          <p:cNvPr id="9" name="Espaço Reservado para Número de Slide 5"/>
          <p:cNvSpPr>
            <a:spLocks noGrp="1"/>
          </p:cNvSpPr>
          <p:nvPr>
            <p:ph type="sldNum" sz="quarter" idx="12"/>
          </p:nvPr>
        </p:nvSpPr>
        <p:spPr/>
        <p:txBody>
          <a:bodyPr/>
          <a:lstStyle>
            <a:lvl1pPr>
              <a:defRPr/>
            </a:lvl1pPr>
          </a:lstStyle>
          <a:p>
            <a:pPr>
              <a:defRPr/>
            </a:pPr>
            <a:fld id="{B07A131C-CB34-49D8-BC01-B6532F71641B}" type="slidenum">
              <a:rPr lang="pt-BR"/>
              <a:pPr>
                <a:defRPr/>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Data 3"/>
          <p:cNvSpPr>
            <a:spLocks noGrp="1"/>
          </p:cNvSpPr>
          <p:nvPr>
            <p:ph type="dt" sz="half" idx="10"/>
          </p:nvPr>
        </p:nvSpPr>
        <p:spPr/>
        <p:txBody>
          <a:bodyPr/>
          <a:lstStyle>
            <a:lvl1pPr>
              <a:defRPr/>
            </a:lvl1pPr>
          </a:lstStyle>
          <a:p>
            <a:pPr>
              <a:defRPr/>
            </a:pPr>
            <a:fld id="{D2266323-6F18-401B-9931-92AE48DB371A}" type="datetimeFigureOut">
              <a:rPr lang="pt-BR"/>
              <a:pPr>
                <a:defRPr/>
              </a:pPr>
              <a:t>05/07/2011</a:t>
            </a:fld>
            <a:endParaRPr lang="pt-BR"/>
          </a:p>
        </p:txBody>
      </p:sp>
      <p:sp>
        <p:nvSpPr>
          <p:cNvPr id="4" name="Espaço Reservado para Rodapé 4"/>
          <p:cNvSpPr>
            <a:spLocks noGrp="1"/>
          </p:cNvSpPr>
          <p:nvPr>
            <p:ph type="ftr" sz="quarter" idx="11"/>
          </p:nvPr>
        </p:nvSpPr>
        <p:spPr/>
        <p:txBody>
          <a:bodyPr/>
          <a:lstStyle>
            <a:lvl1pPr>
              <a:defRPr/>
            </a:lvl1pPr>
          </a:lstStyle>
          <a:p>
            <a:pPr>
              <a:defRPr/>
            </a:pPr>
            <a:endParaRPr lang="pt-BR"/>
          </a:p>
        </p:txBody>
      </p:sp>
      <p:sp>
        <p:nvSpPr>
          <p:cNvPr id="5" name="Espaço Reservado para Número de Slide 5"/>
          <p:cNvSpPr>
            <a:spLocks noGrp="1"/>
          </p:cNvSpPr>
          <p:nvPr>
            <p:ph type="sldNum" sz="quarter" idx="12"/>
          </p:nvPr>
        </p:nvSpPr>
        <p:spPr/>
        <p:txBody>
          <a:bodyPr/>
          <a:lstStyle>
            <a:lvl1pPr>
              <a:defRPr/>
            </a:lvl1pPr>
          </a:lstStyle>
          <a:p>
            <a:pPr>
              <a:defRPr/>
            </a:pPr>
            <a:fld id="{85662DF1-2AC7-451E-9F81-100FE8BB1EAD}" type="slidenum">
              <a:rPr lang="pt-BR"/>
              <a:pPr>
                <a:defRPr/>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3"/>
          <p:cNvSpPr>
            <a:spLocks noGrp="1"/>
          </p:cNvSpPr>
          <p:nvPr>
            <p:ph type="dt" sz="half" idx="10"/>
          </p:nvPr>
        </p:nvSpPr>
        <p:spPr/>
        <p:txBody>
          <a:bodyPr/>
          <a:lstStyle>
            <a:lvl1pPr>
              <a:defRPr/>
            </a:lvl1pPr>
          </a:lstStyle>
          <a:p>
            <a:pPr>
              <a:defRPr/>
            </a:pPr>
            <a:fld id="{E68A76DF-59FC-4679-97D8-275E3E1D8285}" type="datetimeFigureOut">
              <a:rPr lang="pt-BR"/>
              <a:pPr>
                <a:defRPr/>
              </a:pPr>
              <a:t>05/07/2011</a:t>
            </a:fld>
            <a:endParaRPr lang="pt-BR"/>
          </a:p>
        </p:txBody>
      </p:sp>
      <p:sp>
        <p:nvSpPr>
          <p:cNvPr id="3" name="Espaço Reservado para Rodapé 4"/>
          <p:cNvSpPr>
            <a:spLocks noGrp="1"/>
          </p:cNvSpPr>
          <p:nvPr>
            <p:ph type="ftr" sz="quarter" idx="11"/>
          </p:nvPr>
        </p:nvSpPr>
        <p:spPr/>
        <p:txBody>
          <a:bodyPr/>
          <a:lstStyle>
            <a:lvl1pPr>
              <a:defRPr/>
            </a:lvl1pPr>
          </a:lstStyle>
          <a:p>
            <a:pPr>
              <a:defRPr/>
            </a:pPr>
            <a:endParaRPr lang="pt-BR"/>
          </a:p>
        </p:txBody>
      </p:sp>
      <p:sp>
        <p:nvSpPr>
          <p:cNvPr id="4" name="Espaço Reservado para Número de Slide 5"/>
          <p:cNvSpPr>
            <a:spLocks noGrp="1"/>
          </p:cNvSpPr>
          <p:nvPr>
            <p:ph type="sldNum" sz="quarter" idx="12"/>
          </p:nvPr>
        </p:nvSpPr>
        <p:spPr/>
        <p:txBody>
          <a:bodyPr/>
          <a:lstStyle>
            <a:lvl1pPr>
              <a:defRPr/>
            </a:lvl1pPr>
          </a:lstStyle>
          <a:p>
            <a:pPr>
              <a:defRPr/>
            </a:pPr>
            <a:fld id="{1B3B37A6-876C-475E-9AC1-1BBC0AC94528}" type="slidenum">
              <a:rPr lang="pt-BR"/>
              <a:pPr>
                <a:defRPr/>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1" y="273050"/>
            <a:ext cx="3008313"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3"/>
          <p:cNvSpPr>
            <a:spLocks noGrp="1"/>
          </p:cNvSpPr>
          <p:nvPr>
            <p:ph type="dt" sz="half" idx="10"/>
          </p:nvPr>
        </p:nvSpPr>
        <p:spPr/>
        <p:txBody>
          <a:bodyPr/>
          <a:lstStyle>
            <a:lvl1pPr>
              <a:defRPr/>
            </a:lvl1pPr>
          </a:lstStyle>
          <a:p>
            <a:pPr>
              <a:defRPr/>
            </a:pPr>
            <a:fld id="{F1FC40E6-38E2-4D64-BA9E-58BCA0C94DE6}" type="datetimeFigureOut">
              <a:rPr lang="pt-BR"/>
              <a:pPr>
                <a:defRPr/>
              </a:pPr>
              <a:t>05/07/2011</a:t>
            </a:fld>
            <a:endParaRPr lang="pt-BR"/>
          </a:p>
        </p:txBody>
      </p:sp>
      <p:sp>
        <p:nvSpPr>
          <p:cNvPr id="6" name="Espaço Reservado para Rodapé 4"/>
          <p:cNvSpPr>
            <a:spLocks noGrp="1"/>
          </p:cNvSpPr>
          <p:nvPr>
            <p:ph type="ftr" sz="quarter" idx="11"/>
          </p:nvPr>
        </p:nvSpPr>
        <p:spPr/>
        <p:txBody>
          <a:bodyPr/>
          <a:lstStyle>
            <a:lvl1pPr>
              <a:defRPr/>
            </a:lvl1pPr>
          </a:lstStyle>
          <a:p>
            <a:pPr>
              <a:defRPr/>
            </a:pPr>
            <a:endParaRPr lang="pt-BR"/>
          </a:p>
        </p:txBody>
      </p:sp>
      <p:sp>
        <p:nvSpPr>
          <p:cNvPr id="7" name="Espaço Reservado para Número de Slide 5"/>
          <p:cNvSpPr>
            <a:spLocks noGrp="1"/>
          </p:cNvSpPr>
          <p:nvPr>
            <p:ph type="sldNum" sz="quarter" idx="12"/>
          </p:nvPr>
        </p:nvSpPr>
        <p:spPr/>
        <p:txBody>
          <a:bodyPr/>
          <a:lstStyle>
            <a:lvl1pPr>
              <a:defRPr/>
            </a:lvl1pPr>
          </a:lstStyle>
          <a:p>
            <a:pPr>
              <a:defRPr/>
            </a:pPr>
            <a:fld id="{2B28EB74-D16A-448B-B0B8-0F7AF997C8D6}" type="slidenum">
              <a:rPr lang="pt-BR"/>
              <a:pPr>
                <a:defRPr/>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1"/>
            <a:ext cx="54864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smtClean="0"/>
          </a:p>
        </p:txBody>
      </p:sp>
      <p:sp>
        <p:nvSpPr>
          <p:cNvPr id="4" name="Espaço Reservado para Texto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3"/>
          <p:cNvSpPr>
            <a:spLocks noGrp="1"/>
          </p:cNvSpPr>
          <p:nvPr>
            <p:ph type="dt" sz="half" idx="10"/>
          </p:nvPr>
        </p:nvSpPr>
        <p:spPr/>
        <p:txBody>
          <a:bodyPr/>
          <a:lstStyle>
            <a:lvl1pPr>
              <a:defRPr/>
            </a:lvl1pPr>
          </a:lstStyle>
          <a:p>
            <a:pPr>
              <a:defRPr/>
            </a:pPr>
            <a:fld id="{07D9E08E-B873-410B-AC17-C2FE7A261EC6}" type="datetimeFigureOut">
              <a:rPr lang="pt-BR"/>
              <a:pPr>
                <a:defRPr/>
              </a:pPr>
              <a:t>05/07/2011</a:t>
            </a:fld>
            <a:endParaRPr lang="pt-BR"/>
          </a:p>
        </p:txBody>
      </p:sp>
      <p:sp>
        <p:nvSpPr>
          <p:cNvPr id="6" name="Espaço Reservado para Rodapé 4"/>
          <p:cNvSpPr>
            <a:spLocks noGrp="1"/>
          </p:cNvSpPr>
          <p:nvPr>
            <p:ph type="ftr" sz="quarter" idx="11"/>
          </p:nvPr>
        </p:nvSpPr>
        <p:spPr/>
        <p:txBody>
          <a:bodyPr/>
          <a:lstStyle>
            <a:lvl1pPr>
              <a:defRPr/>
            </a:lvl1pPr>
          </a:lstStyle>
          <a:p>
            <a:pPr>
              <a:defRPr/>
            </a:pPr>
            <a:endParaRPr lang="pt-BR"/>
          </a:p>
        </p:txBody>
      </p:sp>
      <p:sp>
        <p:nvSpPr>
          <p:cNvPr id="7" name="Espaço Reservado para Número de Slide 5"/>
          <p:cNvSpPr>
            <a:spLocks noGrp="1"/>
          </p:cNvSpPr>
          <p:nvPr>
            <p:ph type="sldNum" sz="quarter" idx="12"/>
          </p:nvPr>
        </p:nvSpPr>
        <p:spPr/>
        <p:txBody>
          <a:bodyPr/>
          <a:lstStyle>
            <a:lvl1pPr>
              <a:defRPr/>
            </a:lvl1pPr>
          </a:lstStyle>
          <a:p>
            <a:pPr>
              <a:defRPr/>
            </a:pPr>
            <a:fld id="{026F1979-DEEC-4789-87E9-7328556E11E0}" type="slidenum">
              <a:rPr lang="pt-BR"/>
              <a:pPr>
                <a:defRPr/>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170" name="Espaço Reservado para Títu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BR" smtClean="0"/>
              <a:t>Clique para editar o estilo do título mestre</a:t>
            </a:r>
          </a:p>
        </p:txBody>
      </p:sp>
      <p:sp>
        <p:nvSpPr>
          <p:cNvPr id="7171" name="Espaço Reservado para Tex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C69BEFD-125A-4F10-A3D6-EFC3B5005B38}" type="datetimeFigureOut">
              <a:rPr lang="pt-BR"/>
              <a:pPr>
                <a:defRPr/>
              </a:pPr>
              <a:t>05/07/2011</a:t>
            </a:fld>
            <a:endParaRPr lang="pt-BR"/>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pt-BR"/>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B636ABB5-E9B8-4283-9D8A-7673DD90CEDE}" type="slidenum">
              <a:rPr lang="pt-BR"/>
              <a:pPr>
                <a:defRPr/>
              </a:pPr>
              <a:t>‹nº›</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Planilha_do_Microsoft_Office_Excel_97-20035.xls"/><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11.xml.rels><?xml version="1.0" encoding="UTF-8" standalone="yes"?>
<Relationships xmlns="http://schemas.openxmlformats.org/package/2006/relationships"><Relationship Id="rId3" Type="http://schemas.openxmlformats.org/officeDocument/2006/relationships/oleObject" Target="../embeddings/Planilha_do_Microsoft_Office_Excel_97-20036.xls"/><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Planilha_do_Microsoft_Office_Excel_97-20031.xls"/><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3" Type="http://schemas.openxmlformats.org/officeDocument/2006/relationships/oleObject" Target="../embeddings/Planilha_do_Microsoft_Office_Excel_97-20032.xls"/><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8.xml.rels><?xml version="1.0" encoding="UTF-8" standalone="yes"?>
<Relationships xmlns="http://schemas.openxmlformats.org/package/2006/relationships"><Relationship Id="rId3" Type="http://schemas.openxmlformats.org/officeDocument/2006/relationships/oleObject" Target="../embeddings/Planilha_do_Microsoft_Office_Excel_97-20033.xls"/><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9.xml.rels><?xml version="1.0" encoding="UTF-8" standalone="yes"?>
<Relationships xmlns="http://schemas.openxmlformats.org/package/2006/relationships"><Relationship Id="rId3" Type="http://schemas.openxmlformats.org/officeDocument/2006/relationships/oleObject" Target="../embeddings/Planilha_do_Microsoft_Office_Excel_97-20034.xls"/><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755650" y="0"/>
            <a:ext cx="6858000" cy="5000625"/>
          </a:xfrm>
          <a:prstGeom prst="rect">
            <a:avLst/>
          </a:prstGeom>
          <a:noFill/>
          <a:ln w="9525">
            <a:noFill/>
            <a:miter lim="800000"/>
            <a:headEnd/>
            <a:tailEnd/>
          </a:ln>
        </p:spPr>
      </p:pic>
      <p:sp>
        <p:nvSpPr>
          <p:cNvPr id="8195" name="CaixaDeTexto 2"/>
          <p:cNvSpPr txBox="1">
            <a:spLocks noChangeArrowheads="1"/>
          </p:cNvSpPr>
          <p:nvPr/>
        </p:nvSpPr>
        <p:spPr bwMode="auto">
          <a:xfrm>
            <a:off x="285750" y="5103813"/>
            <a:ext cx="8643938" cy="1754187"/>
          </a:xfrm>
          <a:prstGeom prst="rect">
            <a:avLst/>
          </a:prstGeom>
          <a:noFill/>
          <a:ln w="9525">
            <a:noFill/>
            <a:miter lim="800000"/>
            <a:headEnd/>
            <a:tailEnd/>
          </a:ln>
        </p:spPr>
        <p:txBody>
          <a:bodyPr>
            <a:spAutoFit/>
          </a:bodyPr>
          <a:lstStyle/>
          <a:p>
            <a:pPr algn="ctr"/>
            <a:r>
              <a:rPr lang="pt-BR" b="1">
                <a:latin typeface="Calibri" pitchFamily="34" charset="0"/>
              </a:rPr>
              <a:t>Realização:</a:t>
            </a:r>
          </a:p>
          <a:p>
            <a:pPr algn="ctr"/>
            <a:r>
              <a:rPr lang="pt-BR" b="1">
                <a:latin typeface="Calibri" pitchFamily="34" charset="0"/>
              </a:rPr>
              <a:t>Conselho Estadual de Educação de Santa Catarina (CEE/SC)</a:t>
            </a:r>
            <a:endParaRPr lang="pt-BR">
              <a:latin typeface="Calibri" pitchFamily="34" charset="0"/>
            </a:endParaRPr>
          </a:p>
          <a:p>
            <a:pPr algn="ctr"/>
            <a:r>
              <a:rPr lang="pt-BR" b="1">
                <a:latin typeface="Calibri" pitchFamily="34" charset="0"/>
              </a:rPr>
              <a:t>Apoio:</a:t>
            </a:r>
          </a:p>
          <a:p>
            <a:pPr algn="ctr"/>
            <a:r>
              <a:rPr lang="pt-BR" b="1">
                <a:latin typeface="Calibri" pitchFamily="34" charset="0"/>
              </a:rPr>
              <a:t>União Nacional dos Conselhos Municipais de Educação de SC (UNCME-SC)</a:t>
            </a:r>
          </a:p>
          <a:p>
            <a:pPr algn="ctr"/>
            <a:r>
              <a:rPr lang="pt-BR" b="1">
                <a:latin typeface="Calibri" pitchFamily="34" charset="0"/>
              </a:rPr>
              <a:t>União Nacional do Dirigentes Municipais de Educação de SC (UNDIME-SC)</a:t>
            </a:r>
          </a:p>
          <a:p>
            <a:pPr algn="ctr"/>
            <a:endParaRPr lang="pt-BR">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Gráfico 1"/>
          <p:cNvGraphicFramePr>
            <a:graphicFrameLocks/>
          </p:cNvGraphicFramePr>
          <p:nvPr/>
        </p:nvGraphicFramePr>
        <p:xfrm>
          <a:off x="500063" y="642938"/>
          <a:ext cx="8215312" cy="5643562"/>
        </p:xfrm>
        <a:graphic>
          <a:graphicData uri="http://schemas.openxmlformats.org/presentationml/2006/ole">
            <p:oleObj spid="_x0000_s5122" r:id="rId3" imgW="8218120" imgH="5645385" progId="Excel.Sheet.8">
              <p:embed/>
            </p:oleObj>
          </a:graphicData>
        </a:graphic>
      </p:graphicFrame>
      <p:sp>
        <p:nvSpPr>
          <p:cNvPr id="5123" name="CaixaDeTexto 3"/>
          <p:cNvSpPr txBox="1">
            <a:spLocks noChangeArrowheads="1"/>
          </p:cNvSpPr>
          <p:nvPr/>
        </p:nvSpPr>
        <p:spPr bwMode="auto">
          <a:xfrm>
            <a:off x="1857375" y="214313"/>
            <a:ext cx="5643563" cy="461962"/>
          </a:xfrm>
          <a:prstGeom prst="rect">
            <a:avLst/>
          </a:prstGeom>
          <a:noFill/>
          <a:ln w="9525">
            <a:noFill/>
            <a:miter lim="800000"/>
            <a:headEnd/>
            <a:tailEnd/>
          </a:ln>
        </p:spPr>
        <p:txBody>
          <a:bodyPr>
            <a:spAutoFit/>
          </a:bodyPr>
          <a:lstStyle/>
          <a:p>
            <a:pPr algn="ctr"/>
            <a:r>
              <a:rPr lang="pt-BR" sz="2400">
                <a:latin typeface="Calibri" pitchFamily="34" charset="0"/>
              </a:rPr>
              <a:t>Participantes por Seminário</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Gráfico 1"/>
          <p:cNvGraphicFramePr>
            <a:graphicFrameLocks/>
          </p:cNvGraphicFramePr>
          <p:nvPr/>
        </p:nvGraphicFramePr>
        <p:xfrm>
          <a:off x="428625" y="500063"/>
          <a:ext cx="8358188" cy="6000750"/>
        </p:xfrm>
        <a:graphic>
          <a:graphicData uri="http://schemas.openxmlformats.org/presentationml/2006/ole">
            <p:oleObj spid="_x0000_s6146" r:id="rId3" imgW="8358340" imgH="5998984" progId="Excel.Sheet.8">
              <p:embed/>
            </p:oleObj>
          </a:graphicData>
        </a:graphic>
      </p:graphicFrame>
      <p:sp>
        <p:nvSpPr>
          <p:cNvPr id="6147" name="CaixaDeTexto 3"/>
          <p:cNvSpPr txBox="1">
            <a:spLocks noChangeArrowheads="1"/>
          </p:cNvSpPr>
          <p:nvPr/>
        </p:nvSpPr>
        <p:spPr bwMode="auto">
          <a:xfrm>
            <a:off x="1857375" y="214313"/>
            <a:ext cx="5643563" cy="461962"/>
          </a:xfrm>
          <a:prstGeom prst="rect">
            <a:avLst/>
          </a:prstGeom>
          <a:noFill/>
          <a:ln w="9525">
            <a:noFill/>
            <a:miter lim="800000"/>
            <a:headEnd/>
            <a:tailEnd/>
          </a:ln>
        </p:spPr>
        <p:txBody>
          <a:bodyPr>
            <a:spAutoFit/>
          </a:bodyPr>
          <a:lstStyle/>
          <a:p>
            <a:pPr algn="ctr"/>
            <a:r>
              <a:rPr lang="pt-BR" sz="2400">
                <a:latin typeface="Calibri" pitchFamily="34" charset="0"/>
              </a:rPr>
              <a:t>Participantes por Seminário</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ChangeArrowheads="1"/>
          </p:cNvSpPr>
          <p:nvPr/>
        </p:nvSpPr>
        <p:spPr bwMode="auto">
          <a:xfrm>
            <a:off x="0" y="-623619"/>
            <a:ext cx="9144000" cy="8710077"/>
          </a:xfrm>
          <a:prstGeom prst="rect">
            <a:avLst/>
          </a:prstGeom>
          <a:solidFill>
            <a:schemeClr val="accent1">
              <a:lumMod val="20000"/>
              <a:lumOff val="80000"/>
            </a:schemeClr>
          </a:solidFill>
          <a:ln w="9525">
            <a:noFill/>
            <a:miter lim="800000"/>
            <a:headEnd/>
            <a:tailEnd/>
          </a:ln>
        </p:spPr>
        <p:txBody>
          <a:bodyPr anchor="ctr">
            <a:spAutoFit/>
          </a:bodyPr>
          <a:lstStyle/>
          <a:p>
            <a:pPr eaLnBrk="0" hangingPunct="0">
              <a:defRPr/>
            </a:pPr>
            <a:endParaRPr lang="pt-BR" sz="1400" dirty="0">
              <a:latin typeface="Calibri" pitchFamily="34" charset="0"/>
            </a:endParaRPr>
          </a:p>
          <a:p>
            <a:pPr eaLnBrk="0" hangingPunct="0">
              <a:defRPr/>
            </a:pPr>
            <a:endParaRPr lang="pt-BR" sz="1400" dirty="0">
              <a:latin typeface="Calibri" pitchFamily="34" charset="0"/>
            </a:endParaRPr>
          </a:p>
          <a:p>
            <a:pPr algn="ctr" eaLnBrk="0" hangingPunct="0">
              <a:defRPr/>
            </a:pPr>
            <a:r>
              <a:rPr lang="pt-BR" b="1" dirty="0">
                <a:latin typeface="Calibri" pitchFamily="34" charset="0"/>
              </a:rPr>
              <a:t>CONCLUSÕES DOS TRABALHOS DE GRUPO (COMPATIBILIZAÇÃO</a:t>
            </a:r>
            <a:r>
              <a:rPr lang="pt-BR" sz="1400" dirty="0">
                <a:latin typeface="Calibri" pitchFamily="34" charset="0"/>
              </a:rPr>
              <a:t>)</a:t>
            </a:r>
          </a:p>
          <a:p>
            <a:pPr algn="ctr" eaLnBrk="0" hangingPunct="0">
              <a:defRPr/>
            </a:pPr>
            <a:endParaRPr lang="pt-BR" sz="2400" dirty="0">
              <a:latin typeface="Calibri" pitchFamily="34" charset="0"/>
            </a:endParaRPr>
          </a:p>
          <a:p>
            <a:pPr algn="ctr" eaLnBrk="0" hangingPunct="0">
              <a:defRPr/>
            </a:pPr>
            <a:endParaRPr lang="pt-BR" sz="2400" dirty="0">
              <a:latin typeface="Calibri" pitchFamily="34" charset="0"/>
            </a:endParaRPr>
          </a:p>
          <a:p>
            <a:pPr algn="just" eaLnBrk="0" hangingPunct="0">
              <a:defRPr/>
            </a:pPr>
            <a:r>
              <a:rPr lang="pt-BR" sz="2400" dirty="0">
                <a:latin typeface="Calibri" pitchFamily="34" charset="0"/>
              </a:rPr>
              <a:t>	Nos nove seminários regionais foram organizados 30 grupos que elaboraram suas respostas às questões apresentadas. As questões foram as mesmas para todos os grupos. Em cada seminário foram organizados números diferentes de grupos, dependendo do número total de participantes, variando de três a seis grupos por seminário. Abaixo as respostas estão compatibilizadas e agrupadas de acordo com o sentido das mesmas. </a:t>
            </a:r>
          </a:p>
          <a:p>
            <a:pPr algn="ctr" eaLnBrk="0" hangingPunct="0">
              <a:defRPr/>
            </a:pPr>
            <a:endParaRPr lang="pt-BR" dirty="0">
              <a:latin typeface="Calibri" pitchFamily="34" charset="0"/>
            </a:endParaRPr>
          </a:p>
          <a:p>
            <a:pPr algn="just" eaLnBrk="0" hangingPunct="0">
              <a:defRPr/>
            </a:pPr>
            <a:r>
              <a:rPr lang="pt-BR" b="1" dirty="0">
                <a:latin typeface="Calibri" pitchFamily="34" charset="0"/>
              </a:rPr>
              <a:t> </a:t>
            </a:r>
            <a:r>
              <a:rPr lang="pt-BR" sz="2400" b="1" dirty="0">
                <a:latin typeface="Calibri" pitchFamily="34" charset="0"/>
              </a:rPr>
              <a:t>1ª Questão :</a:t>
            </a:r>
          </a:p>
          <a:p>
            <a:pPr algn="just" eaLnBrk="0" hangingPunct="0">
              <a:defRPr/>
            </a:pPr>
            <a:r>
              <a:rPr lang="pt-BR" sz="2400" b="1" dirty="0">
                <a:latin typeface="Calibri" pitchFamily="34" charset="0"/>
              </a:rPr>
              <a:t>Quais  as dificuldades  encontradas na organização e normatização  do Sistema Municipal de Ensino  e as possíveis soluções? </a:t>
            </a:r>
          </a:p>
          <a:p>
            <a:pPr algn="just" eaLnBrk="0" hangingPunct="0">
              <a:defRPr/>
            </a:pPr>
            <a:endParaRPr lang="pt-BR" sz="2400" b="1" dirty="0">
              <a:latin typeface="Calibri" pitchFamily="34" charset="0"/>
            </a:endParaRPr>
          </a:p>
          <a:p>
            <a:pPr algn="just" eaLnBrk="0" hangingPunct="0">
              <a:defRPr/>
            </a:pPr>
            <a:r>
              <a:rPr lang="pt-BR" sz="2400" b="1" dirty="0">
                <a:latin typeface="Calibri" pitchFamily="34" charset="0"/>
              </a:rPr>
              <a:t>2ª Questão:</a:t>
            </a:r>
          </a:p>
          <a:p>
            <a:pPr algn="just" eaLnBrk="0" hangingPunct="0">
              <a:defRPr/>
            </a:pPr>
            <a:r>
              <a:rPr lang="pt-BR" sz="2400" b="1" dirty="0">
                <a:latin typeface="Calibri" pitchFamily="34" charset="0"/>
              </a:rPr>
              <a:t>Como o Conselho Estadual pode ser útil no aperfeiçoamento  das normas para o Sistema Municipal de Ensino?</a:t>
            </a:r>
            <a:endParaRPr lang="pt-BR" sz="2400" dirty="0">
              <a:latin typeface="Calibri" pitchFamily="34" charset="0"/>
            </a:endParaRPr>
          </a:p>
          <a:p>
            <a:pPr algn="ctr" eaLnBrk="0" hangingPunct="0">
              <a:defRPr/>
            </a:pPr>
            <a:endParaRPr lang="pt-BR" sz="2400" b="1" dirty="0">
              <a:latin typeface="Calibri" pitchFamily="34" charset="0"/>
            </a:endParaRPr>
          </a:p>
          <a:p>
            <a:pPr algn="ctr" eaLnBrk="0" hangingPunct="0">
              <a:defRPr/>
            </a:pPr>
            <a:endParaRPr lang="pt-BR" sz="1400" b="1" dirty="0">
              <a:latin typeface="Calibri" pitchFamily="34" charset="0"/>
            </a:endParaRPr>
          </a:p>
          <a:p>
            <a:pPr algn="ctr" eaLnBrk="0" hangingPunct="0">
              <a:defRPr/>
            </a:pPr>
            <a:endParaRPr lang="pt-BR" sz="1400" dirty="0">
              <a:latin typeface="Calibri" pitchFamily="34" charset="0"/>
            </a:endParaRPr>
          </a:p>
          <a:p>
            <a:pPr algn="ctr" eaLnBrk="0" hangingPunct="0">
              <a:defRPr/>
            </a:pPr>
            <a:endParaRPr lang="pt-BR" sz="1400" dirty="0">
              <a:latin typeface="Calibri" pitchFamily="34" charset="0"/>
            </a:endParaRPr>
          </a:p>
          <a:p>
            <a:pPr algn="ctr" eaLnBrk="0" hangingPunct="0">
              <a:defRPr/>
            </a:pPr>
            <a:endParaRPr lang="pt-BR" sz="1400" dirty="0">
              <a:latin typeface="Calibri" pitchFamily="34" charset="0"/>
            </a:endParaRPr>
          </a:p>
          <a:p>
            <a:pPr algn="ctr" eaLnBrk="0" hangingPunct="0">
              <a:defRPr/>
            </a:pPr>
            <a:endParaRPr lang="pt-BR" sz="1400" dirty="0">
              <a:latin typeface="Calibri" pitchFamily="34" charset="0"/>
            </a:endParaRPr>
          </a:p>
          <a:p>
            <a:pPr algn="ctr" eaLnBrk="0" hangingPunct="0">
              <a:defRPr/>
            </a:pPr>
            <a:endParaRPr lang="pt-BR" dirty="0">
              <a:latin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aixaDeTexto 1"/>
          <p:cNvSpPr txBox="1">
            <a:spLocks noChangeArrowheads="1"/>
          </p:cNvSpPr>
          <p:nvPr/>
        </p:nvSpPr>
        <p:spPr bwMode="auto">
          <a:xfrm>
            <a:off x="0" y="0"/>
            <a:ext cx="9144000" cy="8771632"/>
          </a:xfrm>
          <a:prstGeom prst="rect">
            <a:avLst/>
          </a:prstGeom>
          <a:solidFill>
            <a:schemeClr val="accent3">
              <a:lumMod val="40000"/>
              <a:lumOff val="60000"/>
            </a:schemeClr>
          </a:solidFill>
          <a:ln w="9525">
            <a:noFill/>
            <a:miter lim="800000"/>
            <a:headEnd/>
            <a:tailEnd/>
          </a:ln>
        </p:spPr>
        <p:txBody>
          <a:bodyPr>
            <a:spAutoFit/>
          </a:bodyPr>
          <a:lstStyle/>
          <a:p>
            <a:pPr algn="ctr">
              <a:defRPr/>
            </a:pPr>
            <a:endParaRPr lang="pt-BR" sz="2000" b="1" dirty="0">
              <a:latin typeface="Calibri" pitchFamily="34" charset="0"/>
            </a:endParaRPr>
          </a:p>
          <a:p>
            <a:pPr algn="ctr">
              <a:defRPr/>
            </a:pPr>
            <a:r>
              <a:rPr lang="pt-BR" sz="2400" b="1" dirty="0">
                <a:latin typeface="Calibri" pitchFamily="34" charset="0"/>
              </a:rPr>
              <a:t>Principais apontamentos dos grupos relativos às dificuldades  encontradas na organização e normatização  do Sistema Municipal de Ensino  </a:t>
            </a:r>
            <a:endParaRPr lang="pt-BR" sz="2400" dirty="0">
              <a:latin typeface="Calibri" pitchFamily="34" charset="0"/>
            </a:endParaRPr>
          </a:p>
          <a:p>
            <a:pPr algn="ctr">
              <a:defRPr/>
            </a:pPr>
            <a:endParaRPr lang="pt-BR" sz="2000" dirty="0">
              <a:latin typeface="Calibri" pitchFamily="34" charset="0"/>
            </a:endParaRPr>
          </a:p>
          <a:p>
            <a:pPr algn="ctr">
              <a:defRPr/>
            </a:pPr>
            <a:endParaRPr lang="pt-BR" sz="2000" dirty="0">
              <a:latin typeface="Calibri" pitchFamily="34" charset="0"/>
            </a:endParaRPr>
          </a:p>
          <a:p>
            <a:pPr algn="just">
              <a:defRPr/>
            </a:pPr>
            <a:r>
              <a:rPr lang="pt-BR" sz="2000" dirty="0"/>
              <a:t>1ª) Falta de Formação para Conselheiros Municipais, desconhecimento da legislação e do mecanismo de funcionamento de um Conselho; </a:t>
            </a:r>
          </a:p>
          <a:p>
            <a:pPr algn="just">
              <a:defRPr/>
            </a:pPr>
            <a:endParaRPr lang="pt-BR" sz="2000" dirty="0"/>
          </a:p>
          <a:p>
            <a:pPr algn="just">
              <a:defRPr/>
            </a:pPr>
            <a:r>
              <a:rPr lang="pt-BR" sz="2000" dirty="0"/>
              <a:t>2ª) Ausência de sede própria e de estrutura de apoio ao COMED, falta de autonomia financeira; </a:t>
            </a:r>
          </a:p>
          <a:p>
            <a:pPr algn="just">
              <a:defRPr/>
            </a:pPr>
            <a:endParaRPr lang="pt-BR" sz="2000" dirty="0"/>
          </a:p>
          <a:p>
            <a:pPr algn="just">
              <a:defRPr/>
            </a:pPr>
            <a:r>
              <a:rPr lang="pt-BR" sz="2000" dirty="0"/>
              <a:t>3ª) Falta de motivação/comprometimento da Sociedade e dos profissionais da educação para participar dos Conselhos/poucas pessoas e as mesmas participam de vários Conselhos no município; </a:t>
            </a:r>
          </a:p>
          <a:p>
            <a:pPr algn="just">
              <a:defRPr/>
            </a:pPr>
            <a:endParaRPr lang="pt-BR" sz="2000" dirty="0"/>
          </a:p>
          <a:p>
            <a:pPr algn="just">
              <a:defRPr/>
            </a:pPr>
            <a:endParaRPr lang="pt-BR" sz="2000" dirty="0"/>
          </a:p>
          <a:p>
            <a:pPr algn="just">
              <a:defRPr/>
            </a:pPr>
            <a:r>
              <a:rPr lang="pt-BR" sz="2000" dirty="0"/>
              <a:t>4ª) Descontinuidade das ações em função das mudanças de governo/ ingerência e atrelamento político-partidário;</a:t>
            </a:r>
          </a:p>
          <a:p>
            <a:pPr algn="just">
              <a:defRPr/>
            </a:pPr>
            <a:endParaRPr lang="pt-BR" sz="2000" dirty="0"/>
          </a:p>
          <a:p>
            <a:pPr algn="just">
              <a:defRPr/>
            </a:pPr>
            <a:r>
              <a:rPr lang="pt-BR" sz="2000" dirty="0"/>
              <a:t>5ª) Falta de articulação entre os Conselhos Municipais e Estadual/Secretarias de Educação/Regime de colaboração entre sistemas/diversidade de normas; </a:t>
            </a:r>
          </a:p>
          <a:p>
            <a:pPr algn="just">
              <a:defRPr/>
            </a:pPr>
            <a:endParaRPr lang="pt-BR" sz="2000" dirty="0"/>
          </a:p>
          <a:p>
            <a:pPr algn="just">
              <a:defRPr/>
            </a:pPr>
            <a:r>
              <a:rPr lang="pt-BR" sz="2000" dirty="0"/>
              <a:t> </a:t>
            </a:r>
          </a:p>
          <a:p>
            <a:pPr algn="ctr">
              <a:defRPr/>
            </a:pPr>
            <a:endParaRPr lang="pt-BR" sz="2000" dirty="0"/>
          </a:p>
          <a:p>
            <a:pPr algn="ctr">
              <a:defRPr/>
            </a:pPr>
            <a:endParaRPr lang="pt-BR" sz="1600" dirty="0">
              <a:latin typeface="Calibri" pitchFamily="34" charset="0"/>
            </a:endParaRPr>
          </a:p>
          <a:p>
            <a:pPr algn="ctr">
              <a:defRPr/>
            </a:pPr>
            <a:endParaRPr lang="pt-BR" dirty="0">
              <a:latin typeface="Calibri" pitchFamily="34" charset="0"/>
            </a:endParaRPr>
          </a:p>
          <a:p>
            <a:pPr algn="ctr">
              <a:defRPr/>
            </a:pPr>
            <a:endParaRPr lang="pt-BR" dirty="0">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tângulo 1"/>
          <p:cNvSpPr>
            <a:spLocks noChangeArrowheads="1"/>
          </p:cNvSpPr>
          <p:nvPr/>
        </p:nvSpPr>
        <p:spPr bwMode="auto">
          <a:xfrm>
            <a:off x="0" y="0"/>
            <a:ext cx="9144000" cy="7078663"/>
          </a:xfrm>
          <a:prstGeom prst="rect">
            <a:avLst/>
          </a:prstGeom>
          <a:solidFill>
            <a:schemeClr val="accent3">
              <a:lumMod val="40000"/>
              <a:lumOff val="60000"/>
            </a:schemeClr>
          </a:solidFill>
          <a:ln w="9525">
            <a:noFill/>
            <a:miter lim="800000"/>
            <a:headEnd/>
            <a:tailEnd/>
          </a:ln>
        </p:spPr>
        <p:txBody>
          <a:bodyPr>
            <a:spAutoFit/>
          </a:bodyPr>
          <a:lstStyle/>
          <a:p>
            <a:pPr algn="ctr">
              <a:defRPr/>
            </a:pPr>
            <a:endParaRPr lang="pt-BR" dirty="0">
              <a:latin typeface="Calibri" pitchFamily="34" charset="0"/>
            </a:endParaRPr>
          </a:p>
          <a:p>
            <a:pPr algn="ctr">
              <a:defRPr/>
            </a:pPr>
            <a:endParaRPr lang="pt-BR" dirty="0"/>
          </a:p>
          <a:p>
            <a:pPr algn="just">
              <a:defRPr/>
            </a:pPr>
            <a:r>
              <a:rPr lang="pt-BR" sz="2000" dirty="0"/>
              <a:t>6ª) Pouco de tempo de mandato dos Conselheiros/rotatividade e todos nomeados ao mesmo tempo/concluem o mandato todos ao mesmo tempo;</a:t>
            </a:r>
          </a:p>
          <a:p>
            <a:pPr algn="just">
              <a:defRPr/>
            </a:pPr>
            <a:r>
              <a:rPr lang="pt-BR" sz="2000" dirty="0"/>
              <a:t> </a:t>
            </a:r>
          </a:p>
          <a:p>
            <a:pPr algn="just">
              <a:defRPr/>
            </a:pPr>
            <a:r>
              <a:rPr lang="pt-BR" sz="2000" dirty="0"/>
              <a:t>7ª) Falta de autonomia para ser um órgão de consultoria e normativo/interferência e atrelamento às Secretarias de Educação; </a:t>
            </a:r>
          </a:p>
          <a:p>
            <a:pPr algn="just">
              <a:defRPr/>
            </a:pPr>
            <a:endParaRPr lang="pt-BR" sz="2000" dirty="0"/>
          </a:p>
          <a:p>
            <a:pPr algn="just">
              <a:defRPr/>
            </a:pPr>
            <a:r>
              <a:rPr lang="pt-BR" sz="2000" dirty="0"/>
              <a:t>8ª) Falta de mecanismos de circulação de informações entre os </a:t>
            </a:r>
            <a:r>
              <a:rPr lang="pt-BR" sz="2000" dirty="0" err="1"/>
              <a:t>COMEDs</a:t>
            </a:r>
            <a:r>
              <a:rPr lang="pt-BR" sz="2000" dirty="0"/>
              <a:t>/</a:t>
            </a:r>
            <a:r>
              <a:rPr lang="pt-BR" sz="2000" dirty="0" err="1"/>
              <a:t>SEMEDs</a:t>
            </a:r>
            <a:r>
              <a:rPr lang="pt-BR" sz="2000" dirty="0"/>
              <a:t>/Unidades Escolares; </a:t>
            </a:r>
          </a:p>
          <a:p>
            <a:pPr algn="just">
              <a:defRPr/>
            </a:pPr>
            <a:endParaRPr lang="pt-BR" sz="2000" dirty="0"/>
          </a:p>
          <a:p>
            <a:pPr algn="just">
              <a:defRPr/>
            </a:pPr>
            <a:r>
              <a:rPr lang="pt-BR" sz="2000" dirty="0"/>
              <a:t>9ª) Dificuldade de informação, compreensão/ falta de vontade política para elaborar e implantar o Sistema Municipal de Ensino e a identidade do município em educação; </a:t>
            </a:r>
          </a:p>
          <a:p>
            <a:pPr algn="just">
              <a:defRPr/>
            </a:pPr>
            <a:endParaRPr lang="pt-BR" sz="2000" dirty="0"/>
          </a:p>
          <a:p>
            <a:pPr algn="just">
              <a:defRPr/>
            </a:pPr>
            <a:r>
              <a:rPr lang="pt-BR" sz="2000" dirty="0"/>
              <a:t>10ª) Falta de Sistemas em alguns municípios;</a:t>
            </a:r>
          </a:p>
          <a:p>
            <a:pPr algn="just">
              <a:defRPr/>
            </a:pPr>
            <a:endParaRPr lang="pt-BR" sz="2000" dirty="0"/>
          </a:p>
          <a:p>
            <a:pPr algn="just">
              <a:defRPr/>
            </a:pPr>
            <a:r>
              <a:rPr lang="pt-BR" sz="2000" dirty="0"/>
              <a:t> 11ª) Descumprimento do Sistema de Ensino/Dificuldade dos Conselhos em cumprir suas atribuições; </a:t>
            </a:r>
          </a:p>
          <a:p>
            <a:pPr algn="just">
              <a:defRPr/>
            </a:pPr>
            <a:endParaRPr lang="pt-BR" sz="2000" dirty="0"/>
          </a:p>
          <a:p>
            <a:pPr algn="just">
              <a:defRPr/>
            </a:pPr>
            <a:r>
              <a:rPr lang="pt-BR" sz="2000" dirty="0"/>
              <a:t>12ª) Função não renumerada do Conselheiro; </a:t>
            </a:r>
          </a:p>
          <a:p>
            <a:pPr algn="just">
              <a:defRPr/>
            </a:pPr>
            <a:endParaRPr lang="pt-BR" sz="2000" dirty="0"/>
          </a:p>
          <a:p>
            <a:pPr algn="ctr">
              <a:defRPr/>
            </a:pPr>
            <a:endParaRPr lang="pt-BR" dirty="0">
              <a:latin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ChangeArrowheads="1"/>
          </p:cNvSpPr>
          <p:nvPr/>
        </p:nvSpPr>
        <p:spPr bwMode="auto">
          <a:xfrm>
            <a:off x="0" y="-322828"/>
            <a:ext cx="9144000" cy="7602081"/>
          </a:xfrm>
          <a:prstGeom prst="rect">
            <a:avLst/>
          </a:prstGeom>
          <a:solidFill>
            <a:schemeClr val="accent3">
              <a:lumMod val="40000"/>
              <a:lumOff val="60000"/>
            </a:schemeClr>
          </a:solidFill>
          <a:ln w="9525">
            <a:noFill/>
            <a:miter lim="800000"/>
            <a:headEnd/>
            <a:tailEnd/>
          </a:ln>
        </p:spPr>
        <p:txBody>
          <a:bodyPr anchor="ctr">
            <a:spAutoFit/>
          </a:bodyPr>
          <a:lstStyle/>
          <a:p>
            <a:pPr eaLnBrk="0" hangingPunct="0">
              <a:defRPr/>
            </a:pPr>
            <a:endParaRPr lang="pt-BR" sz="2000" dirty="0">
              <a:latin typeface="Calibri" pitchFamily="34" charset="0"/>
            </a:endParaRPr>
          </a:p>
          <a:p>
            <a:pPr algn="ctr" eaLnBrk="0" hangingPunct="0">
              <a:defRPr/>
            </a:pPr>
            <a:endParaRPr lang="pt-BR" sz="2000" dirty="0">
              <a:latin typeface="Calibri" pitchFamily="34" charset="0"/>
            </a:endParaRPr>
          </a:p>
          <a:p>
            <a:pPr algn="ctr">
              <a:defRPr/>
            </a:pPr>
            <a:endParaRPr lang="pt-BR" sz="2000" b="1" dirty="0">
              <a:latin typeface="Calibri" pitchFamily="34" charset="0"/>
            </a:endParaRPr>
          </a:p>
          <a:p>
            <a:pPr algn="ctr">
              <a:defRPr/>
            </a:pPr>
            <a:r>
              <a:rPr lang="pt-BR" sz="2000" b="1" dirty="0"/>
              <a:t>  </a:t>
            </a:r>
            <a:endParaRPr lang="pt-BR" sz="2000" dirty="0"/>
          </a:p>
          <a:p>
            <a:pPr algn="just" eaLnBrk="0" hangingPunct="0">
              <a:defRPr/>
            </a:pPr>
            <a:r>
              <a:rPr lang="pt-BR" sz="2000" dirty="0"/>
              <a:t>13ª) Falta de critérios de avaliação de alunos transferidos entre sistemas diferentes, falta de carga horária de planejamento de aulas e de avaliação de docentes;</a:t>
            </a:r>
          </a:p>
          <a:p>
            <a:pPr algn="just" eaLnBrk="0" hangingPunct="0">
              <a:defRPr/>
            </a:pPr>
            <a:endParaRPr lang="pt-BR" sz="2000" dirty="0"/>
          </a:p>
          <a:p>
            <a:pPr algn="just">
              <a:defRPr/>
            </a:pPr>
            <a:r>
              <a:rPr lang="pt-BR" sz="2000" dirty="0"/>
              <a:t>14ª)  Falta de reconhecimento do público sobre as deliberações dos </a:t>
            </a:r>
            <a:r>
              <a:rPr lang="pt-BR" sz="2000" dirty="0" err="1"/>
              <a:t>COMEDs</a:t>
            </a:r>
            <a:r>
              <a:rPr lang="pt-BR" sz="2000" dirty="0"/>
              <a:t>; </a:t>
            </a:r>
          </a:p>
          <a:p>
            <a:pPr algn="just">
              <a:defRPr/>
            </a:pPr>
            <a:endParaRPr lang="pt-BR" sz="2000" dirty="0"/>
          </a:p>
          <a:p>
            <a:pPr algn="just">
              <a:defRPr/>
            </a:pPr>
            <a:endParaRPr lang="pt-BR" sz="2000" dirty="0"/>
          </a:p>
          <a:p>
            <a:pPr algn="just">
              <a:defRPr/>
            </a:pPr>
            <a:r>
              <a:rPr lang="pt-BR" sz="2000" dirty="0"/>
              <a:t>15ª) Dificuldade de entendimento do que é Sistema Municipal de Educação; </a:t>
            </a:r>
          </a:p>
          <a:p>
            <a:pPr algn="just">
              <a:defRPr/>
            </a:pPr>
            <a:endParaRPr lang="pt-BR" sz="2000" dirty="0"/>
          </a:p>
          <a:p>
            <a:pPr algn="just">
              <a:defRPr/>
            </a:pPr>
            <a:endParaRPr lang="pt-BR" sz="2000" dirty="0"/>
          </a:p>
          <a:p>
            <a:pPr algn="just">
              <a:defRPr/>
            </a:pPr>
            <a:r>
              <a:rPr lang="pt-BR" sz="2000" dirty="0"/>
              <a:t>16ª) Agenda das instituições não governamentais se sobrepõe à agenda do Conselho, criando dificuldades de participação de Conselheiros representantes da sociedade; </a:t>
            </a:r>
          </a:p>
          <a:p>
            <a:pPr algn="just">
              <a:defRPr/>
            </a:pPr>
            <a:endParaRPr lang="pt-BR" sz="2000" dirty="0"/>
          </a:p>
          <a:p>
            <a:pPr algn="just">
              <a:defRPr/>
            </a:pPr>
            <a:endParaRPr lang="pt-BR" sz="2000" dirty="0"/>
          </a:p>
          <a:p>
            <a:pPr algn="just">
              <a:defRPr/>
            </a:pPr>
            <a:r>
              <a:rPr lang="pt-BR" sz="2000" dirty="0"/>
              <a:t>17ª) As Resoluções são implementadas sem tempo de reflexão e questionamentos.</a:t>
            </a:r>
          </a:p>
          <a:p>
            <a:pPr algn="just">
              <a:defRPr/>
            </a:pPr>
            <a:endParaRPr lang="pt-BR" sz="2000" dirty="0"/>
          </a:p>
          <a:p>
            <a:pPr algn="just">
              <a:defRPr/>
            </a:pPr>
            <a:endParaRPr lang="pt-BR" sz="2000" dirty="0"/>
          </a:p>
          <a:p>
            <a:pPr algn="just">
              <a:defRPr/>
            </a:pPr>
            <a:endParaRPr lang="pt-BR" sz="1400" dirty="0">
              <a:latin typeface="Calibri" pitchFamily="34" charset="0"/>
            </a:endParaRPr>
          </a:p>
          <a:p>
            <a:pPr eaLnBrk="0" hangingPunct="0">
              <a:defRPr/>
            </a:pPr>
            <a:endParaRPr lang="pt-BR" sz="1400" dirty="0">
              <a:latin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0" y="0"/>
            <a:ext cx="9144000" cy="7570788"/>
          </a:xfrm>
          <a:prstGeom prst="rect">
            <a:avLst/>
          </a:prstGeom>
          <a:solidFill>
            <a:schemeClr val="tx2">
              <a:lumMod val="20000"/>
              <a:lumOff val="80000"/>
            </a:schemeClr>
          </a:solidFill>
          <a:ln w="9525">
            <a:noFill/>
            <a:miter lim="800000"/>
            <a:headEnd/>
            <a:tailEnd/>
          </a:ln>
          <a:effectLst/>
        </p:spPr>
        <p:txBody>
          <a:bodyPr wrap="square" anchor="ctr">
            <a:spAutoFit/>
          </a:bodyPr>
          <a:lstStyle/>
          <a:p>
            <a:pPr eaLnBrk="0" hangingPunct="0">
              <a:buFontTx/>
              <a:buChar char="•"/>
              <a:defRPr/>
            </a:pPr>
            <a:endParaRPr lang="pt-BR" sz="1400" dirty="0"/>
          </a:p>
          <a:p>
            <a:pPr algn="ctr" eaLnBrk="0" hangingPunct="0">
              <a:defRPr/>
            </a:pPr>
            <a:r>
              <a:rPr lang="pt-BR" sz="2000" b="1" dirty="0"/>
              <a:t>Possíveis soluções apontadas pelos grupos, para os problemas levantados na primeira questão </a:t>
            </a:r>
          </a:p>
          <a:p>
            <a:pPr eaLnBrk="0" hangingPunct="0">
              <a:defRPr/>
            </a:pPr>
            <a:endParaRPr lang="pt-BR" sz="2000" dirty="0"/>
          </a:p>
          <a:p>
            <a:pPr algn="just" eaLnBrk="0" hangingPunct="0">
              <a:defRPr/>
            </a:pPr>
            <a:r>
              <a:rPr lang="pt-BR" sz="2000" dirty="0"/>
              <a:t>1ª) Promover curso de capacitação/formação continuada para os membros dos conselhos e Técnicos/encontros com os profissionais para estudo das leis/criação de um fórum virtual entre Conselhos e fóruns permanentes de discussão nas regionais; </a:t>
            </a:r>
          </a:p>
          <a:p>
            <a:pPr algn="just" eaLnBrk="0" hangingPunct="0">
              <a:defRPr/>
            </a:pPr>
            <a:endParaRPr lang="pt-BR" sz="2000" dirty="0"/>
          </a:p>
          <a:p>
            <a:pPr algn="just" eaLnBrk="0" hangingPunct="0">
              <a:defRPr/>
            </a:pPr>
            <a:r>
              <a:rPr lang="pt-BR" sz="2000" dirty="0"/>
              <a:t>2ª) Estrutura física/financeira e técnica para os conselhos Municipais de educação;</a:t>
            </a:r>
          </a:p>
          <a:p>
            <a:pPr algn="just" eaLnBrk="0" hangingPunct="0">
              <a:defRPr/>
            </a:pPr>
            <a:endParaRPr lang="pt-BR" sz="2000" dirty="0"/>
          </a:p>
          <a:p>
            <a:pPr algn="just" eaLnBrk="0" hangingPunct="0">
              <a:defRPr/>
            </a:pPr>
            <a:r>
              <a:rPr lang="pt-BR" sz="2000" dirty="0"/>
              <a:t>3ª) Assessoria direta ou em conjunto com a UNCME aos Conselhos (em parceria com as Associações e Regionais); </a:t>
            </a:r>
          </a:p>
          <a:p>
            <a:pPr algn="just" eaLnBrk="0" hangingPunct="0">
              <a:defRPr/>
            </a:pPr>
            <a:endParaRPr lang="pt-BR" sz="2000" dirty="0"/>
          </a:p>
          <a:p>
            <a:pPr algn="just">
              <a:defRPr/>
            </a:pPr>
            <a:r>
              <a:rPr lang="pt-BR" sz="2000" dirty="0"/>
              <a:t>4ª) Garantir a permanência de pelo menos 33% dos Conselheiros a cada gestão dos Conselhos/tempo diferenciado dos mandatos dos Conselheiros; </a:t>
            </a:r>
          </a:p>
          <a:p>
            <a:pPr algn="just">
              <a:defRPr/>
            </a:pPr>
            <a:endParaRPr lang="pt-BR" sz="2000" dirty="0"/>
          </a:p>
          <a:p>
            <a:pPr algn="just">
              <a:defRPr/>
            </a:pPr>
            <a:r>
              <a:rPr lang="pt-BR" sz="2000" dirty="0"/>
              <a:t>5ª) Elaboração de boletins informativos para integração e socialização de notícias;</a:t>
            </a:r>
          </a:p>
          <a:p>
            <a:pPr algn="just">
              <a:defRPr/>
            </a:pPr>
            <a:endParaRPr lang="pt-BR" sz="2000" dirty="0"/>
          </a:p>
          <a:p>
            <a:pPr algn="just" eaLnBrk="0" hangingPunct="0">
              <a:defRPr/>
            </a:pPr>
            <a:r>
              <a:rPr lang="pt-BR" sz="2000" dirty="0"/>
              <a:t>6ª) Promover divulgação ampla das funções dos Conselhos e sensibilização da sociedade sobre a importância dos Conselhos; </a:t>
            </a:r>
          </a:p>
          <a:p>
            <a:pPr algn="just" eaLnBrk="0" hangingPunct="0">
              <a:defRPr/>
            </a:pPr>
            <a:r>
              <a:rPr lang="pt-BR" sz="1600" dirty="0"/>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
          <p:cNvSpPr>
            <a:spLocks noChangeArrowheads="1"/>
          </p:cNvSpPr>
          <p:nvPr/>
        </p:nvSpPr>
        <p:spPr bwMode="auto">
          <a:xfrm>
            <a:off x="0" y="-1263650"/>
            <a:ext cx="9144000" cy="9542463"/>
          </a:xfrm>
          <a:prstGeom prst="rect">
            <a:avLst/>
          </a:prstGeom>
          <a:solidFill>
            <a:schemeClr val="tx2">
              <a:lumMod val="20000"/>
              <a:lumOff val="80000"/>
            </a:schemeClr>
          </a:solidFill>
          <a:ln w="9525">
            <a:noFill/>
            <a:miter lim="800000"/>
            <a:headEnd/>
            <a:tailEnd/>
          </a:ln>
          <a:effectLst/>
        </p:spPr>
        <p:txBody>
          <a:bodyPr anchor="ctr">
            <a:spAutoFit/>
          </a:bodyPr>
          <a:lstStyle/>
          <a:p>
            <a:pPr eaLnBrk="0" hangingPunct="0">
              <a:buFontTx/>
              <a:buChar char="•"/>
              <a:defRPr/>
            </a:pPr>
            <a:endParaRPr lang="pt-BR" sz="1400" dirty="0"/>
          </a:p>
          <a:p>
            <a:pPr algn="ctr" eaLnBrk="0" hangingPunct="0">
              <a:defRPr/>
            </a:pPr>
            <a:endParaRPr lang="pt-BR" sz="2400" b="1" dirty="0"/>
          </a:p>
          <a:p>
            <a:pPr algn="ctr" eaLnBrk="0" hangingPunct="0">
              <a:defRPr/>
            </a:pPr>
            <a:endParaRPr lang="pt-BR" sz="2400" b="1" dirty="0"/>
          </a:p>
          <a:p>
            <a:pPr algn="just">
              <a:defRPr/>
            </a:pPr>
            <a:r>
              <a:rPr lang="pt-BR" sz="2000" dirty="0"/>
              <a:t>7ª) Elaborar um Regimento Interno para  que os Conselhos possam se orientar;</a:t>
            </a:r>
          </a:p>
          <a:p>
            <a:pPr algn="just">
              <a:defRPr/>
            </a:pPr>
            <a:endParaRPr lang="pt-BR" sz="2000" dirty="0"/>
          </a:p>
          <a:p>
            <a:pPr algn="just">
              <a:defRPr/>
            </a:pPr>
            <a:r>
              <a:rPr lang="pt-BR" sz="2000" dirty="0"/>
              <a:t>8ª) Elaborar Calendário Escolar em conjunto entre as redes Municipais e Estadual de ensino;</a:t>
            </a:r>
          </a:p>
          <a:p>
            <a:pPr algn="just">
              <a:defRPr/>
            </a:pPr>
            <a:endParaRPr lang="pt-BR" sz="2000" dirty="0"/>
          </a:p>
          <a:p>
            <a:pPr algn="just" eaLnBrk="0" hangingPunct="0">
              <a:defRPr/>
            </a:pPr>
            <a:r>
              <a:rPr lang="pt-BR" sz="2000" dirty="0"/>
              <a:t>9ª) Maior participação e envolvimento, dos municípios e do estado na questão da municipalização do ensino fundamental;</a:t>
            </a:r>
          </a:p>
          <a:p>
            <a:pPr algn="just" eaLnBrk="0" hangingPunct="0">
              <a:defRPr/>
            </a:pPr>
            <a:endParaRPr lang="pt-BR" sz="2000" dirty="0"/>
          </a:p>
          <a:p>
            <a:pPr algn="just" eaLnBrk="0" hangingPunct="0">
              <a:defRPr/>
            </a:pPr>
            <a:r>
              <a:rPr lang="pt-BR" sz="2000" dirty="0"/>
              <a:t>10ª) Retomar as discussões sobre a proposta curricular;</a:t>
            </a:r>
          </a:p>
          <a:p>
            <a:pPr algn="just" eaLnBrk="0" hangingPunct="0">
              <a:defRPr/>
            </a:pPr>
            <a:endParaRPr lang="pt-BR" sz="2000" dirty="0"/>
          </a:p>
          <a:p>
            <a:pPr algn="just">
              <a:defRPr/>
            </a:pPr>
            <a:r>
              <a:rPr lang="pt-BR" sz="2000" dirty="0"/>
              <a:t>11ª) Fortalecer os conselhos deliberativos escolares;</a:t>
            </a:r>
          </a:p>
          <a:p>
            <a:pPr algn="just">
              <a:defRPr/>
            </a:pPr>
            <a:endParaRPr lang="pt-BR" sz="2000" dirty="0"/>
          </a:p>
          <a:p>
            <a:pPr algn="just">
              <a:defRPr/>
            </a:pPr>
            <a:r>
              <a:rPr lang="pt-BR" sz="2000" dirty="0"/>
              <a:t>12ª) Promover encontros periódicos entre os Conselhos para a troca de experiências;</a:t>
            </a:r>
          </a:p>
          <a:p>
            <a:pPr algn="just">
              <a:defRPr/>
            </a:pPr>
            <a:endParaRPr lang="pt-BR" sz="2000" dirty="0"/>
          </a:p>
          <a:p>
            <a:pPr algn="just">
              <a:defRPr/>
            </a:pPr>
            <a:r>
              <a:rPr lang="pt-BR" sz="2000" dirty="0"/>
              <a:t>13ª) Garantir, por lei, assessoria jurídica para o Conselho Estadual de Educação e para os Conselhos; Municipais;</a:t>
            </a:r>
          </a:p>
          <a:p>
            <a:pPr algn="just">
              <a:defRPr/>
            </a:pPr>
            <a:endParaRPr lang="pt-BR" sz="2000" dirty="0"/>
          </a:p>
          <a:p>
            <a:pPr algn="just">
              <a:defRPr/>
            </a:pPr>
            <a:r>
              <a:rPr lang="pt-BR" sz="2000" dirty="0"/>
              <a:t>14ª) Nomeação de conselheiros autônomos, conhecedor de assuntos da educação, atuante e não vinculados a partidos políticos;</a:t>
            </a:r>
          </a:p>
          <a:p>
            <a:pPr algn="just">
              <a:defRPr/>
            </a:pPr>
            <a:endParaRPr lang="pt-BR" sz="2000" dirty="0"/>
          </a:p>
          <a:p>
            <a:pPr algn="just">
              <a:defRPr/>
            </a:pPr>
            <a:r>
              <a:rPr lang="pt-BR" sz="2000" dirty="0"/>
              <a:t>15ª) Criar o observatório da Educação;</a:t>
            </a:r>
          </a:p>
          <a:p>
            <a:pPr algn="just">
              <a:defRPr/>
            </a:pPr>
            <a:endParaRPr lang="pt-BR" sz="2000" dirty="0"/>
          </a:p>
          <a:p>
            <a:pPr algn="just">
              <a:defRPr/>
            </a:pPr>
            <a:r>
              <a:rPr lang="pt-BR" sz="2000" dirty="0"/>
              <a:t>16ª) Implantar sistema de avaliação docente e da gestão.</a:t>
            </a:r>
          </a:p>
          <a:p>
            <a:pPr algn="ctr">
              <a:defRPr/>
            </a:pPr>
            <a:endParaRPr lang="pt-BR" sz="2000" dirty="0"/>
          </a:p>
          <a:p>
            <a:pPr algn="ctr">
              <a:defRPr/>
            </a:pPr>
            <a:endParaRPr lang="pt-BR" sz="1400" dirty="0"/>
          </a:p>
          <a:p>
            <a:pPr eaLnBrk="0" hangingPunct="0">
              <a:defRPr/>
            </a:pPr>
            <a:endParaRPr lang="pt-B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ChangeArrowheads="1"/>
          </p:cNvSpPr>
          <p:nvPr/>
        </p:nvSpPr>
        <p:spPr bwMode="auto">
          <a:xfrm>
            <a:off x="0" y="-146050"/>
            <a:ext cx="9144000" cy="6924675"/>
          </a:xfrm>
          <a:prstGeom prst="rect">
            <a:avLst/>
          </a:prstGeom>
          <a:solidFill>
            <a:srgbClr val="FFFF99"/>
          </a:solidFill>
          <a:ln w="9525">
            <a:noFill/>
            <a:miter lim="800000"/>
            <a:headEnd/>
            <a:tailEnd/>
          </a:ln>
        </p:spPr>
        <p:txBody>
          <a:bodyPr anchor="ctr">
            <a:spAutoFit/>
          </a:bodyPr>
          <a:lstStyle/>
          <a:p>
            <a:pPr algn="ctr"/>
            <a:endParaRPr lang="pt-BR" sz="2400" b="1">
              <a:latin typeface="Calibri" pitchFamily="34" charset="0"/>
            </a:endParaRPr>
          </a:p>
          <a:p>
            <a:pPr algn="ctr"/>
            <a:endParaRPr lang="pt-BR" sz="2400" b="1">
              <a:latin typeface="Calibri" pitchFamily="34" charset="0"/>
            </a:endParaRPr>
          </a:p>
          <a:p>
            <a:pPr algn="ctr"/>
            <a:r>
              <a:rPr lang="pt-BR" b="1"/>
              <a:t>PRINCIPAIS APONTAMENTOS DOS GRUPOS RELATIVOS A COMO O CONSELHO ESTADUAL PODE SER ÚTIL NO APERFEIÇOAMENTO  DAS NORMAS PARA O SISTEMA MUNICIPAL DE ENSINO?</a:t>
            </a:r>
            <a:r>
              <a:rPr lang="pt-BR"/>
              <a:t> </a:t>
            </a:r>
          </a:p>
          <a:p>
            <a:pPr algn="ctr"/>
            <a:endParaRPr lang="pt-BR"/>
          </a:p>
          <a:p>
            <a:pPr algn="just"/>
            <a:endParaRPr lang="pt-BR"/>
          </a:p>
          <a:p>
            <a:pPr algn="just"/>
            <a:r>
              <a:rPr lang="pt-BR"/>
              <a:t>1ª) Maior agilidade em atender os Conselhos  Municipais/assessoria  e maior interatividade entre o CEE com os Conselhos Municipais – especialmente quando há a aprovação de normas educacionais novas;mais suporte aos Conselhos Municipais; </a:t>
            </a:r>
          </a:p>
          <a:p>
            <a:pPr algn="just"/>
            <a:endParaRPr lang="pt-BR"/>
          </a:p>
          <a:p>
            <a:pPr algn="just"/>
            <a:r>
              <a:rPr lang="pt-BR"/>
              <a:t>2ª) Formação/educação continuada  para gestores e conselheiros municipais em parceria com o Conselho Estadual de Educação; </a:t>
            </a:r>
          </a:p>
          <a:p>
            <a:pPr algn="just"/>
            <a:endParaRPr lang="pt-BR"/>
          </a:p>
          <a:p>
            <a:pPr algn="just"/>
            <a:r>
              <a:rPr lang="pt-BR"/>
              <a:t>3ª) Realização de encontros Regionais para troca de experiências; manter e intensificar encontros do CEE com os COMEDs, promovendo debates descentralizados; </a:t>
            </a:r>
          </a:p>
          <a:p>
            <a:pPr algn="just"/>
            <a:endParaRPr lang="pt-BR"/>
          </a:p>
          <a:p>
            <a:pPr algn="just"/>
            <a:r>
              <a:rPr lang="pt-BR"/>
              <a:t>4ª) Mais diálogo/articulação/parceria entre os Sistemas de Ensino - do CEE com a Secretaria Estadual de Educação e as Municipais – via web conferências ou outras formas; </a:t>
            </a:r>
          </a:p>
          <a:p>
            <a:pPr algn="just"/>
            <a:endParaRPr lang="pt-BR"/>
          </a:p>
          <a:p>
            <a:pPr algn="ctr"/>
            <a:endParaRPr lang="pt-BR" b="1"/>
          </a:p>
          <a:p>
            <a:pPr algn="ctr"/>
            <a:endParaRPr lang="pt-BR" b="1">
              <a:latin typeface="Calibri" pitchFamily="34" charset="0"/>
            </a:endParaRPr>
          </a:p>
          <a:p>
            <a:pPr algn="ctr"/>
            <a:endParaRPr lang="pt-BR">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tângulo 1"/>
          <p:cNvSpPr>
            <a:spLocks noChangeArrowheads="1"/>
          </p:cNvSpPr>
          <p:nvPr/>
        </p:nvSpPr>
        <p:spPr bwMode="auto">
          <a:xfrm>
            <a:off x="0" y="0"/>
            <a:ext cx="9144000" cy="9786938"/>
          </a:xfrm>
          <a:prstGeom prst="rect">
            <a:avLst/>
          </a:prstGeom>
          <a:solidFill>
            <a:srgbClr val="FFFF99"/>
          </a:solidFill>
          <a:ln w="9525">
            <a:noFill/>
            <a:miter lim="800000"/>
            <a:headEnd/>
            <a:tailEnd/>
          </a:ln>
        </p:spPr>
        <p:txBody>
          <a:bodyPr>
            <a:spAutoFit/>
          </a:bodyPr>
          <a:lstStyle/>
          <a:p>
            <a:pPr marL="444500" algn="ctr"/>
            <a:endParaRPr lang="pt-BR"/>
          </a:p>
          <a:p>
            <a:pPr marL="444500" algn="ctr"/>
            <a:endParaRPr lang="pt-BR"/>
          </a:p>
          <a:p>
            <a:pPr marL="444500" algn="just"/>
            <a:r>
              <a:rPr lang="pt-BR"/>
              <a:t> 5ª) Editar publicações que facilitem o trabalho dos Conselhos Municipais; elaboração de documentos orientativos para a implantação e funcionamento dos COMEDs divulgação das ações dos Conselhos; </a:t>
            </a:r>
          </a:p>
          <a:p>
            <a:pPr marL="444500" algn="just"/>
            <a:endParaRPr lang="pt-BR"/>
          </a:p>
          <a:p>
            <a:pPr marL="444500" algn="just"/>
            <a:r>
              <a:rPr lang="pt-BR"/>
              <a:t>6ª) Resoluções na internet e atualização permanente  do sítio do CEE;  </a:t>
            </a:r>
          </a:p>
          <a:p>
            <a:pPr marL="444500" algn="just"/>
            <a:endParaRPr lang="pt-BR" b="1"/>
          </a:p>
          <a:p>
            <a:pPr marL="444500" algn="just"/>
            <a:r>
              <a:rPr lang="pt-BR"/>
              <a:t>7ª) Criação de Comissão permanente de articulação dos Sistemas Estadual e Municipais de Ensino no CEE;</a:t>
            </a:r>
          </a:p>
          <a:p>
            <a:pPr marL="444500" algn="just"/>
            <a:endParaRPr lang="pt-BR"/>
          </a:p>
          <a:p>
            <a:pPr marL="444500" algn="just"/>
            <a:r>
              <a:rPr lang="pt-BR"/>
              <a:t>8ª) Envolver e abranger outros órgãos como Promotoria e Conselho Tutelar;</a:t>
            </a:r>
          </a:p>
          <a:p>
            <a:pPr marL="444500" algn="just"/>
            <a:endParaRPr lang="pt-BR"/>
          </a:p>
          <a:p>
            <a:pPr marL="444500" algn="just"/>
            <a:endParaRPr lang="pt-BR"/>
          </a:p>
          <a:p>
            <a:pPr marL="444500" algn="just"/>
            <a:r>
              <a:rPr lang="pt-BR"/>
              <a:t>9ª) Ter representante da UNCME no CEE; </a:t>
            </a:r>
          </a:p>
          <a:p>
            <a:pPr marL="444500" algn="just"/>
            <a:endParaRPr lang="pt-BR"/>
          </a:p>
          <a:p>
            <a:pPr marL="444500" algn="just"/>
            <a:r>
              <a:rPr lang="pt-BR"/>
              <a:t>          </a:t>
            </a:r>
          </a:p>
          <a:p>
            <a:pPr marL="444500" algn="just"/>
            <a:r>
              <a:rPr lang="pt-BR"/>
              <a:t>10ª) Atuar para que o art. 23 da Constituição Federal (regime de                        colaboração) seja regulamentado;</a:t>
            </a:r>
          </a:p>
          <a:p>
            <a:pPr marL="444500" algn="just"/>
            <a:endParaRPr lang="pt-BR"/>
          </a:p>
          <a:p>
            <a:pPr marL="444500" algn="just"/>
            <a:r>
              <a:rPr lang="pt-BR"/>
              <a:t> 11ª) Designar um Conselheiro, a nível regional, para orientar na implantação dos Conselhos Municipais de Ensino;</a:t>
            </a:r>
          </a:p>
          <a:p>
            <a:pPr marL="444500"/>
            <a:endParaRPr lang="pt-BR"/>
          </a:p>
          <a:p>
            <a:pPr marL="444500"/>
            <a:endParaRPr lang="pt-BR"/>
          </a:p>
          <a:p>
            <a:pPr marL="444500"/>
            <a:endParaRPr lang="pt-BR"/>
          </a:p>
          <a:p>
            <a:pPr marL="444500" algn="ctr"/>
            <a:endParaRPr lang="pt-BR"/>
          </a:p>
          <a:p>
            <a:pPr marL="444500" algn="ctr"/>
            <a:endParaRPr lang="pt-BR"/>
          </a:p>
          <a:p>
            <a:pPr marL="444500"/>
            <a:endParaRPr lang="pt-BR"/>
          </a:p>
          <a:p>
            <a:pPr marL="444500" algn="ctr"/>
            <a:endParaRPr lang="pt-BR"/>
          </a:p>
          <a:p>
            <a:pPr marL="444500" algn="ctr"/>
            <a:endParaRPr lang="pt-BR"/>
          </a:p>
          <a:p>
            <a:pPr marL="444500" algn="ctr"/>
            <a:endParaRPr lang="pt-BR"/>
          </a:p>
          <a:p>
            <a:pPr marL="444500" algn="ctr"/>
            <a:endParaRPr lang="pt-BR">
              <a:latin typeface="Calibri" pitchFamily="34" charset="0"/>
            </a:endParaRPr>
          </a:p>
          <a:p>
            <a:pPr marL="444500" algn="ctr"/>
            <a:endParaRPr lang="pt-BR">
              <a:latin typeface="Calibri" pitchFamily="34" charset="0"/>
            </a:endParaRPr>
          </a:p>
          <a:p>
            <a:pPr marL="444500" algn="ctr"/>
            <a:endParaRPr lang="pt-BR">
              <a:latin typeface="Calibri" pitchFamily="34" charset="0"/>
            </a:endParaRPr>
          </a:p>
          <a:p>
            <a:pPr marL="444500" algn="ctr"/>
            <a:endParaRPr lang="pt-BR">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descr="https://mail.google.com/a/unochapeco.edu.br/?attid=0.1&amp;disp=emb&amp;view=att&amp;th=1217986820bf3a7e"/>
          <p:cNvSpPr>
            <a:spLocks noChangeAspect="1" noChangeArrowheads="1"/>
          </p:cNvSpPr>
          <p:nvPr/>
        </p:nvSpPr>
        <p:spPr bwMode="auto">
          <a:xfrm>
            <a:off x="63500" y="-136525"/>
            <a:ext cx="304800" cy="304800"/>
          </a:xfrm>
          <a:prstGeom prst="rect">
            <a:avLst/>
          </a:prstGeom>
          <a:noFill/>
          <a:ln w="9525">
            <a:noFill/>
            <a:miter lim="800000"/>
            <a:headEnd/>
            <a:tailEnd/>
          </a:ln>
        </p:spPr>
        <p:txBody>
          <a:bodyPr/>
          <a:lstStyle/>
          <a:p>
            <a:endParaRPr lang="pt-BR">
              <a:latin typeface="Calibri" pitchFamily="34" charset="0"/>
            </a:endParaRPr>
          </a:p>
        </p:txBody>
      </p:sp>
      <p:sp>
        <p:nvSpPr>
          <p:cNvPr id="9219" name="Rectangle 3"/>
          <p:cNvSpPr>
            <a:spLocks noChangeArrowheads="1"/>
          </p:cNvSpPr>
          <p:nvPr/>
        </p:nvSpPr>
        <p:spPr bwMode="auto">
          <a:xfrm>
            <a:off x="0" y="153988"/>
            <a:ext cx="9144000" cy="7354887"/>
          </a:xfrm>
          <a:prstGeom prst="rect">
            <a:avLst/>
          </a:prstGeom>
          <a:solidFill>
            <a:srgbClr val="CCCCCC"/>
          </a:solidFill>
          <a:ln w="9525">
            <a:noFill/>
            <a:miter lim="800000"/>
            <a:headEnd/>
            <a:tailEnd/>
          </a:ln>
        </p:spPr>
        <p:txBody>
          <a:bodyPr anchor="ctr">
            <a:spAutoFit/>
          </a:bodyPr>
          <a:lstStyle/>
          <a:p>
            <a:pPr indent="449263" algn="ctr">
              <a:defRPr/>
            </a:pPr>
            <a:endParaRPr lang="pt-BR" altLang="zh-CN" sz="1000" b="1" dirty="0">
              <a:latin typeface="Calibri" pitchFamily="34" charset="0"/>
              <a:cs typeface="Times New Roman" pitchFamily="18" charset="0"/>
            </a:endParaRPr>
          </a:p>
          <a:p>
            <a:pPr indent="449263" algn="ctr">
              <a:defRPr/>
            </a:pPr>
            <a:endParaRPr lang="pt-BR" altLang="zh-CN" sz="1000" b="1" dirty="0">
              <a:latin typeface="Calibri" pitchFamily="34" charset="0"/>
              <a:cs typeface="Times New Roman" pitchFamily="18" charset="0"/>
            </a:endParaRPr>
          </a:p>
          <a:p>
            <a:pPr indent="449263" algn="ctr">
              <a:defRPr/>
            </a:pPr>
            <a:endParaRPr lang="pt-BR" altLang="zh-CN" sz="1000" b="1" dirty="0">
              <a:latin typeface="Calibri" pitchFamily="34" charset="0"/>
              <a:cs typeface="Times New Roman" pitchFamily="18" charset="0"/>
            </a:endParaRPr>
          </a:p>
          <a:p>
            <a:pPr indent="449263" algn="ctr">
              <a:defRPr/>
            </a:pPr>
            <a:endParaRPr lang="pt-BR" altLang="zh-CN" sz="1000" b="1" dirty="0">
              <a:latin typeface="Calibri" pitchFamily="34" charset="0"/>
              <a:cs typeface="Times New Roman" pitchFamily="18" charset="0"/>
            </a:endParaRPr>
          </a:p>
          <a:p>
            <a:pPr indent="449263" algn="ctr">
              <a:defRPr/>
            </a:pPr>
            <a:endParaRPr lang="pt-BR" altLang="zh-CN" sz="1000" b="1" dirty="0">
              <a:latin typeface="Calibri" pitchFamily="34" charset="0"/>
              <a:cs typeface="Times New Roman" pitchFamily="18" charset="0"/>
            </a:endParaRPr>
          </a:p>
          <a:p>
            <a:pPr indent="449263" algn="ctr">
              <a:defRPr/>
            </a:pPr>
            <a:endParaRPr lang="pt-BR" altLang="zh-CN" sz="1000" b="1" dirty="0">
              <a:latin typeface="Calibri" pitchFamily="34" charset="0"/>
              <a:cs typeface="Times New Roman" pitchFamily="18" charset="0"/>
            </a:endParaRPr>
          </a:p>
          <a:p>
            <a:pPr indent="449263" algn="ctr">
              <a:defRPr/>
            </a:pPr>
            <a:r>
              <a:rPr lang="pt-BR" sz="2800" b="1" dirty="0">
                <a:latin typeface="Calibri" pitchFamily="34" charset="0"/>
                <a:ea typeface="SimSun" pitchFamily="2" charset="-122"/>
                <a:cs typeface="Times New Roman" pitchFamily="18" charset="0"/>
              </a:rPr>
              <a:t>SEMINÁRIOS REGIONAIS DE SISTEMAS ESTADUAL E MUNICIPAIS DE ENSINO </a:t>
            </a:r>
          </a:p>
          <a:p>
            <a:pPr indent="449263" algn="ctr">
              <a:defRPr/>
            </a:pPr>
            <a:endParaRPr lang="pt-BR" sz="2800" b="1" dirty="0">
              <a:latin typeface="Calibri" pitchFamily="34" charset="0"/>
              <a:ea typeface="SimSun" pitchFamily="2" charset="-122"/>
              <a:cs typeface="Times New Roman" pitchFamily="18" charset="0"/>
            </a:endParaRPr>
          </a:p>
          <a:p>
            <a:pPr indent="449263" algn="ctr">
              <a:defRPr/>
            </a:pPr>
            <a:endParaRPr lang="pt-BR" altLang="zh-CN" b="1" dirty="0">
              <a:latin typeface="Calibri" pitchFamily="34" charset="0"/>
              <a:cs typeface="Times New Roman" pitchFamily="18" charset="0"/>
            </a:endParaRPr>
          </a:p>
          <a:p>
            <a:pPr indent="449263" algn="ctr">
              <a:defRPr/>
            </a:pPr>
            <a:r>
              <a:rPr lang="pt-BR" altLang="zh-CN" b="1" dirty="0">
                <a:latin typeface="Calibri" pitchFamily="34" charset="0"/>
                <a:cs typeface="Times New Roman" pitchFamily="18" charset="0"/>
              </a:rPr>
              <a:t>OBJETIVO </a:t>
            </a:r>
          </a:p>
          <a:p>
            <a:pPr indent="449263" algn="ctr">
              <a:defRPr/>
            </a:pPr>
            <a:endParaRPr lang="pt-BR" altLang="zh-CN" dirty="0">
              <a:latin typeface="Calibri" pitchFamily="34" charset="0"/>
              <a:cs typeface="Times New Roman" pitchFamily="18" charset="0"/>
            </a:endParaRPr>
          </a:p>
          <a:p>
            <a:pPr indent="216000" algn="just" eaLnBrk="0" hangingPunct="0">
              <a:defRPr/>
            </a:pPr>
            <a:r>
              <a:rPr lang="pt-BR" altLang="zh-CN" sz="2000" dirty="0">
                <a:latin typeface="Calibri" pitchFamily="34" charset="0"/>
                <a:cs typeface="Times New Roman" pitchFamily="18" charset="0"/>
              </a:rPr>
              <a:t>	Fortalecer a integração dos Sistemas Municipais e Estadual de Ensino, com         vistas ao estabelecimento de políticas e mecanismos necessários ao desenvolvimento de ações que congreguem diretrizes educacionais comuns ao Estado de Santa Catarina,  respeitando as competências específicas de cada sistema.</a:t>
            </a:r>
          </a:p>
          <a:p>
            <a:pPr indent="216000" algn="ctr" eaLnBrk="0" hangingPunct="0">
              <a:defRPr/>
            </a:pPr>
            <a:endParaRPr lang="pt-BR" altLang="zh-CN" sz="2000" dirty="0">
              <a:latin typeface="Calibri" pitchFamily="34" charset="0"/>
              <a:cs typeface="Times New Roman" pitchFamily="18" charset="0"/>
            </a:endParaRPr>
          </a:p>
          <a:p>
            <a:pPr indent="449263" algn="ctr" eaLnBrk="0" hangingPunct="0">
              <a:defRPr/>
            </a:pPr>
            <a:endParaRPr lang="pt-BR" altLang="zh-CN" sz="2000" b="1" dirty="0">
              <a:latin typeface="Calibri" pitchFamily="34" charset="0"/>
              <a:cs typeface="Times New Roman" pitchFamily="18" charset="0"/>
            </a:endParaRPr>
          </a:p>
          <a:p>
            <a:pPr indent="449263" algn="ctr" eaLnBrk="0" hangingPunct="0">
              <a:defRPr/>
            </a:pPr>
            <a:r>
              <a:rPr lang="pt-BR" altLang="zh-CN" b="1" dirty="0">
                <a:latin typeface="Calibri" pitchFamily="34" charset="0"/>
                <a:cs typeface="Times New Roman" pitchFamily="18" charset="0"/>
              </a:rPr>
              <a:t>PÚBLICO ALVO</a:t>
            </a:r>
          </a:p>
          <a:p>
            <a:pPr indent="449263" algn="ctr" eaLnBrk="0" hangingPunct="0">
              <a:defRPr/>
            </a:pPr>
            <a:endParaRPr lang="pt-BR" altLang="zh-CN" dirty="0">
              <a:latin typeface="Calibri" pitchFamily="34" charset="0"/>
              <a:cs typeface="Times New Roman" pitchFamily="18" charset="0"/>
            </a:endParaRPr>
          </a:p>
          <a:p>
            <a:pPr indent="449263" algn="just" eaLnBrk="0" hangingPunct="0">
              <a:defRPr/>
            </a:pPr>
            <a:r>
              <a:rPr lang="pt-BR" altLang="zh-CN" sz="2000" dirty="0">
                <a:latin typeface="Calibri" pitchFamily="34" charset="0"/>
                <a:cs typeface="Times New Roman" pitchFamily="18" charset="0"/>
              </a:rPr>
              <a:t>Conselheiros Estaduais de Educação, Conselheiros dos Conselhos Municipais de Educação, Gerentes Regionais de Educação, Secretários Municipais de Educação e                                                                                                                                       representantes da UNCME, UNDIME e SED .</a:t>
            </a:r>
          </a:p>
          <a:p>
            <a:pPr indent="449263" algn="ctr" eaLnBrk="0" hangingPunct="0">
              <a:defRPr/>
            </a:pPr>
            <a:endParaRPr lang="pt-BR" altLang="zh-CN" sz="2000" dirty="0">
              <a:latin typeface="Calibri" pitchFamily="34" charset="0"/>
              <a:cs typeface="Times New Roman" pitchFamily="18" charset="0"/>
            </a:endParaRPr>
          </a:p>
          <a:p>
            <a:pPr indent="449263" algn="ctr" eaLnBrk="0" hangingPunct="0">
              <a:defRPr/>
            </a:pPr>
            <a:endParaRPr lang="pt-BR" altLang="zh-CN" sz="2000" dirty="0">
              <a:latin typeface="Calibri" pitchFamily="34" charset="0"/>
              <a:cs typeface="Times New Roman" pitchFamily="18" charset="0"/>
            </a:endParaRPr>
          </a:p>
          <a:p>
            <a:pPr indent="449263" algn="ctr" eaLnBrk="0" hangingPunct="0">
              <a:defRPr/>
            </a:pPr>
            <a:endParaRPr lang="pt-BR" altLang="zh-CN" dirty="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tângulo 1"/>
          <p:cNvSpPr>
            <a:spLocks noChangeArrowheads="1"/>
          </p:cNvSpPr>
          <p:nvPr/>
        </p:nvSpPr>
        <p:spPr bwMode="auto">
          <a:xfrm>
            <a:off x="0" y="1"/>
            <a:ext cx="9144000" cy="7078861"/>
          </a:xfrm>
          <a:prstGeom prst="rect">
            <a:avLst/>
          </a:prstGeom>
          <a:solidFill>
            <a:srgbClr val="FFFF99"/>
          </a:solidFill>
          <a:ln w="9525">
            <a:noFill/>
            <a:miter lim="800000"/>
            <a:headEnd/>
            <a:tailEnd/>
          </a:ln>
        </p:spPr>
        <p:txBody>
          <a:bodyPr wrap="square">
            <a:spAutoFit/>
          </a:bodyPr>
          <a:lstStyle/>
          <a:p>
            <a:pPr marL="342900" indent="-342900" algn="ctr"/>
            <a:r>
              <a:rPr lang="pt-BR" b="1" dirty="0"/>
              <a:t>DESTAQUE DAS PRINCIPAIS REINVINDICAÇÕES ELENCADAS PELOS PARTICIPANTES DOS NOVE SEMINÁRIOS REGIONAIS</a:t>
            </a:r>
          </a:p>
          <a:p>
            <a:pPr marL="342900" indent="-342900" algn="ctr"/>
            <a:endParaRPr lang="pt-BR" b="1" dirty="0"/>
          </a:p>
          <a:p>
            <a:pPr marL="342900" indent="-342900" algn="just">
              <a:buFontTx/>
              <a:buChar char="•"/>
            </a:pPr>
            <a:r>
              <a:rPr lang="pt-BR" sz="2000" dirty="0"/>
              <a:t>Luta pela regulamentação, em Lei, do regime de colaboração entre União, Estado e Municípios preconizado pela Lei de Diretrizes e Bases da Educação Nacional</a:t>
            </a:r>
            <a:r>
              <a:rPr lang="pt-BR" sz="2000" b="1" dirty="0"/>
              <a:t>;</a:t>
            </a:r>
            <a:r>
              <a:rPr lang="pt-BR" sz="2000" dirty="0"/>
              <a:t> </a:t>
            </a:r>
          </a:p>
          <a:p>
            <a:pPr marL="342900" indent="-342900" algn="just">
              <a:buFontTx/>
              <a:buChar char="•"/>
            </a:pPr>
            <a:endParaRPr lang="pt-BR" sz="2000" dirty="0"/>
          </a:p>
          <a:p>
            <a:pPr marL="342900" indent="-342900" algn="just">
              <a:buFontTx/>
              <a:buChar char="•"/>
            </a:pPr>
            <a:r>
              <a:rPr lang="pt-BR" sz="2000" dirty="0"/>
              <a:t> Que o Conselho Estadual de Educação,transforme a Comissão Especial de Apoio aos Sistemas Municipais de Ensino em Comissão permanente;</a:t>
            </a:r>
          </a:p>
          <a:p>
            <a:pPr marL="342900" indent="-342900" algn="just">
              <a:buFontTx/>
              <a:buChar char="•"/>
            </a:pPr>
            <a:endParaRPr lang="pt-BR" sz="2000" dirty="0"/>
          </a:p>
          <a:p>
            <a:pPr marL="342900" indent="-342900" algn="just">
              <a:buFontTx/>
              <a:buChar char="•"/>
            </a:pPr>
            <a:r>
              <a:rPr lang="pt-BR" sz="2000" dirty="0"/>
              <a:t>Viabilização de ações, no sentido de propor alteração nas leis Municipais  que criam os Conselhos de Educação, garantindo todas as condições necessárias para o seu efetivo funcionamento;</a:t>
            </a:r>
          </a:p>
          <a:p>
            <a:pPr marL="342900" indent="-342900" algn="just">
              <a:buFontTx/>
              <a:buChar char="•"/>
            </a:pPr>
            <a:endParaRPr lang="pt-BR" sz="2000" dirty="0"/>
          </a:p>
          <a:p>
            <a:pPr marL="342900" indent="-342900" algn="just">
              <a:buFontTx/>
              <a:buChar char="•"/>
            </a:pPr>
            <a:r>
              <a:rPr lang="pt-BR" sz="2000" dirty="0"/>
              <a:t> Que os municípios regulamentem os Sistemas de Ensino, criem/e ou implantem os Conselhos Municipais de Educação;</a:t>
            </a:r>
          </a:p>
          <a:p>
            <a:pPr marL="342900" indent="-342900" algn="just">
              <a:buFontTx/>
              <a:buChar char="•"/>
            </a:pPr>
            <a:endParaRPr lang="pt-BR" sz="2000" dirty="0"/>
          </a:p>
          <a:p>
            <a:pPr marL="342900" indent="-342900" algn="just">
              <a:buFontTx/>
              <a:buChar char="•"/>
            </a:pPr>
            <a:r>
              <a:rPr lang="pt-BR" sz="2000" dirty="0"/>
              <a:t>Divulgação ampla das funções dos Conselhos, com vistas a sensibilizar a sociedade sobre a importância dos mesmos; </a:t>
            </a:r>
          </a:p>
          <a:p>
            <a:pPr marL="342900" indent="-342900" algn="just">
              <a:buFontTx/>
              <a:buChar char="•"/>
            </a:pPr>
            <a:endParaRPr lang="pt-BR" sz="2000" dirty="0"/>
          </a:p>
          <a:p>
            <a:pPr marL="342900" indent="-342900" algn="just">
              <a:buFontTx/>
              <a:buChar char="•"/>
            </a:pPr>
            <a:r>
              <a:rPr lang="pt-BR" sz="2000" dirty="0"/>
              <a:t>Disponibilidade de material orientativo referente à criação, implantação e funcionamento dos Conselhos de Educação;</a:t>
            </a:r>
          </a:p>
          <a:p>
            <a:pPr marL="342900" indent="-342900" algn="just">
              <a:buFontTx/>
              <a:buChar char="•"/>
            </a:pPr>
            <a:endParaRPr lang="pt-BR"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a:xfrm>
            <a:off x="395288" y="-315913"/>
            <a:ext cx="8137525" cy="144463"/>
          </a:xfrm>
        </p:spPr>
        <p:txBody>
          <a:bodyPr/>
          <a:lstStyle/>
          <a:p>
            <a:endParaRPr lang="pt-BR" sz="4000" smtClean="0"/>
          </a:p>
        </p:txBody>
      </p:sp>
      <p:sp>
        <p:nvSpPr>
          <p:cNvPr id="22531" name="Rectangle 3"/>
          <p:cNvSpPr>
            <a:spLocks noGrp="1"/>
          </p:cNvSpPr>
          <p:nvPr>
            <p:ph type="body" idx="1"/>
          </p:nvPr>
        </p:nvSpPr>
        <p:spPr>
          <a:xfrm>
            <a:off x="457200" y="549275"/>
            <a:ext cx="8229600" cy="5576888"/>
          </a:xfrm>
        </p:spPr>
        <p:txBody>
          <a:bodyPr/>
          <a:lstStyle/>
          <a:p>
            <a:pPr algn="just"/>
            <a:endParaRPr lang="pt-BR" sz="2400" dirty="0" smtClean="0">
              <a:latin typeface="Arial" pitchFamily="34" charset="0"/>
              <a:cs typeface="Arial" pitchFamily="34" charset="0"/>
            </a:endParaRPr>
          </a:p>
          <a:p>
            <a:pPr algn="just"/>
            <a:r>
              <a:rPr lang="pt-BR" sz="2400" dirty="0" smtClean="0">
                <a:latin typeface="Arial" pitchFamily="34" charset="0"/>
                <a:cs typeface="Arial" pitchFamily="34" charset="0"/>
              </a:rPr>
              <a:t>Criar Programas de formação continuada para Gestores,  Conselheiros e Técnicos;</a:t>
            </a:r>
          </a:p>
          <a:p>
            <a:pPr algn="just">
              <a:buFont typeface="Symbol" pitchFamily="18" charset="2"/>
              <a:buChar char=""/>
            </a:pPr>
            <a:r>
              <a:rPr lang="pt-BR" sz="2400" dirty="0" smtClean="0">
                <a:latin typeface="Arial" pitchFamily="34" charset="0"/>
                <a:cs typeface="Arial" pitchFamily="34" charset="0"/>
              </a:rPr>
              <a:t>Maior interatividade entre o CEE com os Conselhos Municipais – especialmente quando há aprovação de normas educacionais novas;</a:t>
            </a:r>
          </a:p>
          <a:p>
            <a:pPr algn="just">
              <a:buFont typeface="Symbol" pitchFamily="18" charset="2"/>
              <a:buChar char=""/>
            </a:pPr>
            <a:r>
              <a:rPr lang="pt-BR" sz="2400" dirty="0" smtClean="0">
                <a:latin typeface="Arial" pitchFamily="34" charset="0"/>
                <a:cs typeface="Arial" pitchFamily="34" charset="0"/>
              </a:rPr>
              <a:t>Mais diálogo/articulação/parceria entre os Sistemas de Ensino - do CEE com a Secretaria Estadual de Educação e as Municipais – via web conferências ou outras formas; </a:t>
            </a:r>
          </a:p>
          <a:p>
            <a:pPr algn="just"/>
            <a:r>
              <a:rPr lang="pt-BR" sz="2400" dirty="0" smtClean="0">
                <a:latin typeface="Arial" pitchFamily="34" charset="0"/>
                <a:cs typeface="Arial" pitchFamily="34" charset="0"/>
              </a:rPr>
              <a:t>Envolver e abranger outros órgãos como promotoria, Conselho Tutelar;</a:t>
            </a:r>
          </a:p>
          <a:p>
            <a:endParaRPr lang="pt-BR" sz="2800" dirty="0" smtClean="0"/>
          </a:p>
          <a:p>
            <a:endParaRPr lang="pt-BR" sz="2800" dirty="0" smtClean="0"/>
          </a:p>
          <a:p>
            <a:pPr algn="just">
              <a:buFont typeface="Symbol" pitchFamily="18" charset="2"/>
              <a:buChar char=""/>
            </a:pPr>
            <a:endParaRPr lang="pt-BR" sz="2800" dirty="0" smtClean="0"/>
          </a:p>
          <a:p>
            <a:endParaRPr lang="pt-BR" sz="28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cstate="print"/>
          <a:srcRect/>
          <a:stretch>
            <a:fillRect/>
          </a:stretch>
        </p:blipFill>
        <p:spPr bwMode="auto">
          <a:xfrm>
            <a:off x="1143000" y="0"/>
            <a:ext cx="6858000" cy="5000625"/>
          </a:xfrm>
          <a:prstGeom prst="rect">
            <a:avLst/>
          </a:prstGeom>
          <a:noFill/>
          <a:ln w="9525">
            <a:noFill/>
            <a:miter lim="800000"/>
            <a:headEnd/>
            <a:tailEnd/>
          </a:ln>
        </p:spPr>
      </p:pic>
      <p:sp>
        <p:nvSpPr>
          <p:cNvPr id="23555" name="CaixaDeTexto 2"/>
          <p:cNvSpPr txBox="1">
            <a:spLocks noChangeArrowheads="1"/>
          </p:cNvSpPr>
          <p:nvPr/>
        </p:nvSpPr>
        <p:spPr bwMode="auto">
          <a:xfrm>
            <a:off x="285750" y="5103813"/>
            <a:ext cx="8643938" cy="1754187"/>
          </a:xfrm>
          <a:prstGeom prst="rect">
            <a:avLst/>
          </a:prstGeom>
          <a:noFill/>
          <a:ln w="9525">
            <a:noFill/>
            <a:miter lim="800000"/>
            <a:headEnd/>
            <a:tailEnd/>
          </a:ln>
        </p:spPr>
        <p:txBody>
          <a:bodyPr>
            <a:spAutoFit/>
          </a:bodyPr>
          <a:lstStyle/>
          <a:p>
            <a:pPr algn="ctr"/>
            <a:r>
              <a:rPr lang="pt-BR" b="1">
                <a:latin typeface="Calibri" pitchFamily="34" charset="0"/>
              </a:rPr>
              <a:t>Realização:</a:t>
            </a:r>
          </a:p>
          <a:p>
            <a:pPr algn="ctr"/>
            <a:r>
              <a:rPr lang="pt-BR" b="1">
                <a:latin typeface="Calibri" pitchFamily="34" charset="0"/>
              </a:rPr>
              <a:t>Conselho Estadual de Educação de Santa Catarina (CEE/SC)</a:t>
            </a:r>
            <a:endParaRPr lang="pt-BR">
              <a:latin typeface="Calibri" pitchFamily="34" charset="0"/>
            </a:endParaRPr>
          </a:p>
          <a:p>
            <a:pPr algn="ctr"/>
            <a:r>
              <a:rPr lang="pt-BR" b="1">
                <a:latin typeface="Calibri" pitchFamily="34" charset="0"/>
              </a:rPr>
              <a:t>Apoio:</a:t>
            </a:r>
          </a:p>
          <a:p>
            <a:pPr algn="ctr"/>
            <a:r>
              <a:rPr lang="pt-BR" b="1">
                <a:latin typeface="Calibri" pitchFamily="34" charset="0"/>
              </a:rPr>
              <a:t>União Nacional dos Conselhos Municipais de Educação de SC (UNCME-SC)</a:t>
            </a:r>
          </a:p>
          <a:p>
            <a:pPr algn="ctr"/>
            <a:r>
              <a:rPr lang="pt-BR" b="1">
                <a:latin typeface="Calibri" pitchFamily="34" charset="0"/>
              </a:rPr>
              <a:t>União Nacional do Dirigentes Municipais de Educação de SC (UNDIME-SC)</a:t>
            </a:r>
          </a:p>
          <a:p>
            <a:pPr algn="ctr"/>
            <a:endParaRPr lang="pt-BR">
              <a:latin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ChangeArrowheads="1"/>
          </p:cNvSpPr>
          <p:nvPr/>
        </p:nvSpPr>
        <p:spPr bwMode="auto">
          <a:xfrm>
            <a:off x="0" y="-601663"/>
            <a:ext cx="9144000" cy="8062913"/>
          </a:xfrm>
          <a:prstGeom prst="rect">
            <a:avLst/>
          </a:prstGeom>
          <a:solidFill>
            <a:srgbClr val="CCCCCC"/>
          </a:solidFill>
          <a:ln w="9525">
            <a:noFill/>
            <a:miter lim="800000"/>
            <a:headEnd/>
            <a:tailEnd/>
          </a:ln>
        </p:spPr>
        <p:txBody>
          <a:bodyPr anchor="ctr">
            <a:spAutoFit/>
          </a:bodyPr>
          <a:lstStyle/>
          <a:p>
            <a:pPr algn="ctr"/>
            <a:endParaRPr lang="pt-BR" altLang="zh-CN" b="1">
              <a:latin typeface="Calibri" pitchFamily="34" charset="0"/>
              <a:cs typeface="Times New Roman" pitchFamily="18" charset="0"/>
            </a:endParaRPr>
          </a:p>
          <a:p>
            <a:pPr algn="ctr"/>
            <a:endParaRPr lang="pt-BR" altLang="zh-CN" sz="2000" b="1">
              <a:latin typeface="Calibri" pitchFamily="34" charset="0"/>
              <a:cs typeface="Times New Roman" pitchFamily="18" charset="0"/>
            </a:endParaRPr>
          </a:p>
          <a:p>
            <a:pPr algn="ctr"/>
            <a:endParaRPr lang="pt-BR" altLang="zh-CN" sz="2000" b="1">
              <a:latin typeface="Calibri" pitchFamily="34" charset="0"/>
              <a:cs typeface="Times New Roman" pitchFamily="18" charset="0"/>
            </a:endParaRPr>
          </a:p>
          <a:p>
            <a:pPr algn="ctr"/>
            <a:r>
              <a:rPr lang="pt-BR" altLang="zh-CN" sz="2000" b="1">
                <a:latin typeface="Calibri" pitchFamily="34" charset="0"/>
                <a:cs typeface="Times New Roman" pitchFamily="18" charset="0"/>
              </a:rPr>
              <a:t>PROGRAMAÇÃO DESENVOLVIDA NAS DIVERSAS REGIÕES DO ESTADO</a:t>
            </a:r>
            <a:endParaRPr lang="pt-BR" altLang="zh-CN" sz="2000">
              <a:latin typeface="Calibri" pitchFamily="34" charset="0"/>
              <a:cs typeface="Times New Roman" pitchFamily="18" charset="0"/>
            </a:endParaRPr>
          </a:p>
          <a:p>
            <a:pPr algn="ctr" eaLnBrk="0" hangingPunct="0"/>
            <a:endParaRPr lang="pt-BR" altLang="zh-CN" sz="2000" b="1">
              <a:latin typeface="Calibri" pitchFamily="34" charset="0"/>
              <a:cs typeface="Times New Roman" pitchFamily="18" charset="0"/>
            </a:endParaRPr>
          </a:p>
          <a:p>
            <a:pPr algn="ctr" eaLnBrk="0" hangingPunct="0"/>
            <a:endParaRPr lang="pt-BR" altLang="zh-CN" sz="2000" b="1">
              <a:latin typeface="Calibri" pitchFamily="34" charset="0"/>
              <a:cs typeface="Times New Roman" pitchFamily="18" charset="0"/>
            </a:endParaRPr>
          </a:p>
          <a:p>
            <a:pPr algn="ctr" eaLnBrk="0" hangingPunct="0"/>
            <a:r>
              <a:rPr lang="pt-BR" altLang="zh-CN" sz="2000" b="1">
                <a:latin typeface="Calibri" pitchFamily="34" charset="0"/>
                <a:cs typeface="Times New Roman" pitchFamily="18" charset="0"/>
              </a:rPr>
              <a:t>PERÍODO MATUTINO</a:t>
            </a:r>
            <a:endParaRPr lang="pt-BR" altLang="zh-CN" sz="2000">
              <a:latin typeface="Calibri" pitchFamily="34" charset="0"/>
              <a:cs typeface="Times New Roman" pitchFamily="18" charset="0"/>
            </a:endParaRPr>
          </a:p>
          <a:p>
            <a:pPr algn="ctr" eaLnBrk="0" hangingPunct="0"/>
            <a:r>
              <a:rPr lang="pt-BR" altLang="zh-CN" sz="2000">
                <a:latin typeface="Calibri" pitchFamily="34" charset="0"/>
                <a:cs typeface="Times New Roman" pitchFamily="18" charset="0"/>
              </a:rPr>
              <a:t>   </a:t>
            </a:r>
          </a:p>
          <a:p>
            <a:pPr algn="ctr" eaLnBrk="0" hangingPunct="0">
              <a:buFont typeface="Arial" charset="0"/>
              <a:buNone/>
            </a:pPr>
            <a:r>
              <a:rPr lang="pt-BR" altLang="zh-CN" sz="2000">
                <a:latin typeface="Calibri" pitchFamily="34" charset="0"/>
                <a:cs typeface="Times New Roman" pitchFamily="18" charset="0"/>
              </a:rPr>
              <a:t>MESA REDONDA</a:t>
            </a:r>
          </a:p>
          <a:p>
            <a:pPr algn="ctr" eaLnBrk="0" hangingPunct="0">
              <a:buFont typeface="Arial" charset="0"/>
              <a:buNone/>
            </a:pPr>
            <a:endParaRPr lang="pt-BR" altLang="zh-CN" sz="2000">
              <a:latin typeface="Calibri" pitchFamily="34" charset="0"/>
              <a:cs typeface="Times New Roman" pitchFamily="18" charset="0"/>
            </a:endParaRPr>
          </a:p>
          <a:p>
            <a:pPr algn="ctr" eaLnBrk="0" hangingPunct="0"/>
            <a:r>
              <a:rPr lang="pt-BR" altLang="zh-CN" sz="2000">
                <a:latin typeface="Calibri" pitchFamily="34" charset="0"/>
                <a:cs typeface="Times New Roman" pitchFamily="18" charset="0"/>
              </a:rPr>
              <a:t>  </a:t>
            </a:r>
            <a:r>
              <a:rPr lang="pt-BR" altLang="zh-CN" sz="2000" b="1">
                <a:latin typeface="Calibri" pitchFamily="34" charset="0"/>
                <a:cs typeface="Times New Roman" pitchFamily="18" charset="0"/>
              </a:rPr>
              <a:t>Conselhos de Educação e fortalecimento dos Sistemas de Ensino </a:t>
            </a:r>
          </a:p>
          <a:p>
            <a:pPr algn="ctr" eaLnBrk="0" hangingPunct="0"/>
            <a:r>
              <a:rPr lang="pt-BR" altLang="zh-CN" sz="2000" b="1">
                <a:latin typeface="Calibri" pitchFamily="34" charset="0"/>
                <a:cs typeface="Times New Roman" pitchFamily="18" charset="0"/>
              </a:rPr>
              <a:t>em Regime de Colaboração: Limites e Possibilidades</a:t>
            </a:r>
          </a:p>
          <a:p>
            <a:pPr algn="ctr" eaLnBrk="0" hangingPunct="0"/>
            <a:endParaRPr lang="pt-BR" altLang="zh-CN" sz="2000" b="1">
              <a:latin typeface="Calibri" pitchFamily="34" charset="0"/>
              <a:cs typeface="Times New Roman" pitchFamily="18" charset="0"/>
            </a:endParaRPr>
          </a:p>
          <a:p>
            <a:pPr algn="ctr" eaLnBrk="0" hangingPunct="0"/>
            <a:r>
              <a:rPr lang="pt-BR" altLang="zh-CN" sz="2000" b="1">
                <a:latin typeface="Calibri" pitchFamily="34" charset="0"/>
                <a:cs typeface="Times New Roman" pitchFamily="18" charset="0"/>
              </a:rPr>
              <a:t>Palestrantes</a:t>
            </a:r>
            <a:r>
              <a:rPr lang="pt-BR" altLang="zh-CN" sz="2000">
                <a:latin typeface="Calibri" pitchFamily="34" charset="0"/>
                <a:cs typeface="Times New Roman" pitchFamily="18" charset="0"/>
              </a:rPr>
              <a:t>:</a:t>
            </a:r>
          </a:p>
          <a:p>
            <a:pPr algn="ctr" eaLnBrk="0" hangingPunct="0"/>
            <a:r>
              <a:rPr lang="pt-BR" altLang="zh-CN" sz="2000">
                <a:latin typeface="Calibri" pitchFamily="34" charset="0"/>
                <a:cs typeface="Times New Roman" pitchFamily="18" charset="0"/>
              </a:rPr>
              <a:t>Representação do Conselho Estadual de Educação</a:t>
            </a:r>
          </a:p>
          <a:p>
            <a:pPr algn="ctr" eaLnBrk="0" hangingPunct="0"/>
            <a:r>
              <a:rPr lang="pt-BR" altLang="zh-CN" sz="2000">
                <a:latin typeface="Calibri" pitchFamily="34" charset="0"/>
                <a:cs typeface="Times New Roman" pitchFamily="18" charset="0"/>
              </a:rPr>
              <a:t> Representação do Conselho Estadual de Educação</a:t>
            </a:r>
          </a:p>
          <a:p>
            <a:pPr algn="ctr" eaLnBrk="0" hangingPunct="0"/>
            <a:r>
              <a:rPr lang="pt-BR" altLang="zh-CN" sz="2000">
                <a:latin typeface="Calibri" pitchFamily="34" charset="0"/>
                <a:cs typeface="Times New Roman" pitchFamily="18" charset="0"/>
              </a:rPr>
              <a:t>Representação da UNCME – União Nacional dos</a:t>
            </a:r>
            <a:r>
              <a:rPr lang="pt-BR" altLang="zh-CN" sz="2000" b="1">
                <a:latin typeface="Calibri" pitchFamily="34" charset="0"/>
                <a:cs typeface="Times New Roman" pitchFamily="18" charset="0"/>
              </a:rPr>
              <a:t> </a:t>
            </a:r>
            <a:r>
              <a:rPr lang="pt-BR" altLang="zh-CN" sz="2000">
                <a:latin typeface="Calibri" pitchFamily="34" charset="0"/>
                <a:cs typeface="Times New Roman" pitchFamily="18" charset="0"/>
              </a:rPr>
              <a:t>Conselhos Municipais de Educação</a:t>
            </a:r>
          </a:p>
          <a:p>
            <a:pPr algn="ctr" eaLnBrk="0" hangingPunct="0"/>
            <a:endParaRPr lang="pt-BR" altLang="zh-CN" sz="2000">
              <a:latin typeface="Calibri" pitchFamily="34" charset="0"/>
              <a:cs typeface="Times New Roman" pitchFamily="18" charset="0"/>
            </a:endParaRPr>
          </a:p>
          <a:p>
            <a:pPr algn="ctr" eaLnBrk="0" hangingPunct="0"/>
            <a:endParaRPr lang="pt-BR" altLang="zh-CN" sz="2000">
              <a:latin typeface="Calibri" pitchFamily="34" charset="0"/>
              <a:cs typeface="Times New Roman" pitchFamily="18" charset="0"/>
            </a:endParaRPr>
          </a:p>
          <a:p>
            <a:pPr algn="ctr" eaLnBrk="0" hangingPunct="0"/>
            <a:endParaRPr lang="pt-BR" altLang="zh-CN" sz="2000">
              <a:latin typeface="Calibri" pitchFamily="34" charset="0"/>
              <a:cs typeface="Times New Roman" pitchFamily="18" charset="0"/>
            </a:endParaRPr>
          </a:p>
          <a:p>
            <a:pPr algn="ctr" eaLnBrk="0" hangingPunct="0"/>
            <a:r>
              <a:rPr lang="pt-BR" altLang="zh-CN" sz="2000" b="1">
                <a:latin typeface="Calibri" pitchFamily="34" charset="0"/>
                <a:cs typeface="Times New Roman" pitchFamily="18" charset="0"/>
              </a:rPr>
              <a:t>PERÍODO VESPERTINO</a:t>
            </a:r>
          </a:p>
          <a:p>
            <a:pPr algn="ctr" eaLnBrk="0" hangingPunct="0"/>
            <a:endParaRPr lang="pt-BR" altLang="zh-CN" sz="2000" b="1">
              <a:latin typeface="Calibri" pitchFamily="34" charset="0"/>
              <a:cs typeface="Times New Roman" pitchFamily="18" charset="0"/>
            </a:endParaRPr>
          </a:p>
          <a:p>
            <a:pPr algn="ctr" eaLnBrk="0" hangingPunct="0"/>
            <a:r>
              <a:rPr lang="pt-BR" altLang="zh-CN" sz="2000">
                <a:latin typeface="Calibri" pitchFamily="34" charset="0"/>
                <a:cs typeface="Times New Roman" pitchFamily="18" charset="0"/>
              </a:rPr>
              <a:t>TRABALHO EM GRUPO – 05 grupos</a:t>
            </a:r>
          </a:p>
          <a:p>
            <a:pPr algn="ctr" eaLnBrk="0" hangingPunct="0"/>
            <a:r>
              <a:rPr lang="pt-BR" altLang="zh-CN" sz="2000">
                <a:latin typeface="Calibri" pitchFamily="34" charset="0"/>
                <a:cs typeface="Times New Roman" pitchFamily="18" charset="0"/>
              </a:rPr>
              <a:t>APRESENTAÇÕES DAS PROPOSTAS DOS GRUPOS</a:t>
            </a:r>
          </a:p>
          <a:p>
            <a:pPr algn="ctr" eaLnBrk="0" hangingPunct="0"/>
            <a:endParaRPr lang="pt-BR" altLang="zh-CN" sz="2000" b="1">
              <a:latin typeface="Calibri" pitchFamily="34" charset="0"/>
              <a:cs typeface="Times New Roman" pitchFamily="18" charset="0"/>
            </a:endParaRPr>
          </a:p>
          <a:p>
            <a:pPr algn="ctr" eaLnBrk="0" hangingPunct="0">
              <a:buFontTx/>
              <a:buChar char="•"/>
            </a:pPr>
            <a:endParaRPr lang="pt-BR" altLang="zh-CN" sz="200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ixaDeTexto 1"/>
          <p:cNvSpPr txBox="1">
            <a:spLocks noChangeArrowheads="1"/>
          </p:cNvSpPr>
          <p:nvPr/>
        </p:nvSpPr>
        <p:spPr bwMode="auto">
          <a:xfrm>
            <a:off x="0" y="0"/>
            <a:ext cx="9144000" cy="2308225"/>
          </a:xfrm>
          <a:prstGeom prst="rect">
            <a:avLst/>
          </a:prstGeom>
          <a:noFill/>
          <a:ln w="9525">
            <a:noFill/>
            <a:miter lim="800000"/>
            <a:headEnd/>
            <a:tailEnd/>
          </a:ln>
        </p:spPr>
        <p:txBody>
          <a:bodyPr>
            <a:spAutoFit/>
          </a:bodyPr>
          <a:lstStyle/>
          <a:p>
            <a:pPr algn="ctr"/>
            <a:r>
              <a:rPr lang="pt-BR" sz="2400">
                <a:latin typeface="Calibri" pitchFamily="34" charset="0"/>
              </a:rPr>
              <a:t> </a:t>
            </a:r>
          </a:p>
          <a:p>
            <a:pPr algn="ctr"/>
            <a:endParaRPr lang="pt-BR" sz="2400">
              <a:latin typeface="Calibri" pitchFamily="34" charset="0"/>
            </a:endParaRPr>
          </a:p>
          <a:p>
            <a:pPr algn="ctr"/>
            <a:endParaRPr lang="pt-BR" sz="2400">
              <a:latin typeface="Calibri" pitchFamily="34" charset="0"/>
            </a:endParaRPr>
          </a:p>
          <a:p>
            <a:pPr algn="ctr"/>
            <a:endParaRPr lang="pt-BR" sz="2400">
              <a:latin typeface="Calibri" pitchFamily="34" charset="0"/>
            </a:endParaRPr>
          </a:p>
          <a:p>
            <a:pPr algn="ctr"/>
            <a:r>
              <a:rPr lang="pt-BR" sz="2400">
                <a:latin typeface="Calibri" pitchFamily="34" charset="0"/>
              </a:rPr>
              <a:t> </a:t>
            </a:r>
          </a:p>
          <a:p>
            <a:pPr algn="ctr"/>
            <a:endParaRPr lang="pt-BR" sz="2400">
              <a:latin typeface="Calibri" pitchFamily="34" charset="0"/>
            </a:endParaRPr>
          </a:p>
        </p:txBody>
      </p:sp>
      <p:sp>
        <p:nvSpPr>
          <p:cNvPr id="11267" name="CaixaDeTexto 2"/>
          <p:cNvSpPr txBox="1">
            <a:spLocks noChangeArrowheads="1"/>
          </p:cNvSpPr>
          <p:nvPr/>
        </p:nvSpPr>
        <p:spPr bwMode="auto">
          <a:xfrm>
            <a:off x="0" y="0"/>
            <a:ext cx="9144000" cy="7232650"/>
          </a:xfrm>
          <a:prstGeom prst="rect">
            <a:avLst/>
          </a:prstGeom>
          <a:gradFill rotWithShape="1">
            <a:gsLst>
              <a:gs pos="0">
                <a:srgbClr val="979744"/>
              </a:gs>
              <a:gs pos="50000">
                <a:srgbClr val="DADA65"/>
              </a:gs>
              <a:gs pos="100000">
                <a:srgbClr val="FFFF79"/>
              </a:gs>
            </a:gsLst>
            <a:lin ang="16200000" scaled="1"/>
          </a:gradFill>
          <a:ln w="9525">
            <a:noFill/>
            <a:miter lim="800000"/>
            <a:headEnd/>
            <a:tailEnd/>
          </a:ln>
        </p:spPr>
        <p:txBody>
          <a:bodyPr>
            <a:spAutoFit/>
          </a:bodyPr>
          <a:lstStyle/>
          <a:p>
            <a:pPr algn="ctr"/>
            <a:r>
              <a:rPr lang="pt-BR" b="1">
                <a:latin typeface="Calibri" pitchFamily="34" charset="0"/>
              </a:rPr>
              <a:t>CRONOGRAMA E LOCAIS DOS SEMINÁRIOS EM 2009</a:t>
            </a:r>
          </a:p>
          <a:p>
            <a:pPr algn="ctr"/>
            <a:endParaRPr lang="pt-BR">
              <a:latin typeface="Calibri" pitchFamily="34" charset="0"/>
            </a:endParaRPr>
          </a:p>
          <a:p>
            <a:pPr algn="ctr"/>
            <a:r>
              <a:rPr lang="pt-BR" sz="1600" b="1">
                <a:latin typeface="Calibri" pitchFamily="34" charset="0"/>
              </a:rPr>
              <a:t>Conforme a atual estrutura política administrativa do Estado de Santa Catarina, que estabelece as Secretarias Regionais, foi realizada a distribuição dos municípios, por vinculação às Secretarias e proximidade territorial. </a:t>
            </a:r>
          </a:p>
          <a:p>
            <a:pPr algn="ctr"/>
            <a:endParaRPr lang="pt-BR">
              <a:latin typeface="Calibri" pitchFamily="34" charset="0"/>
            </a:endParaRPr>
          </a:p>
          <a:p>
            <a:pPr algn="just"/>
            <a:r>
              <a:rPr lang="pt-BR">
                <a:latin typeface="Calibri" pitchFamily="34" charset="0"/>
              </a:rPr>
              <a:t> Data                    Local                                           Secretarias Regionais</a:t>
            </a:r>
          </a:p>
          <a:p>
            <a:pPr algn="just"/>
            <a:endParaRPr lang="pt-BR">
              <a:latin typeface="Calibri" pitchFamily="34" charset="0"/>
            </a:endParaRPr>
          </a:p>
          <a:p>
            <a:r>
              <a:rPr lang="pt-BR" sz="1600">
                <a:latin typeface="Calibri" pitchFamily="34" charset="0"/>
              </a:rPr>
              <a:t> </a:t>
            </a:r>
            <a:r>
              <a:rPr lang="pt-BR" sz="1400">
                <a:latin typeface="Calibri" pitchFamily="34" charset="0"/>
              </a:rPr>
              <a:t>26/03               Blumenau-FURB                                    Blumenau/Bruque/Timbó/Jaraguá do Sul</a:t>
            </a:r>
          </a:p>
          <a:p>
            <a:endParaRPr lang="pt-BR" sz="1400">
              <a:latin typeface="Calibri" pitchFamily="34" charset="0"/>
            </a:endParaRPr>
          </a:p>
          <a:p>
            <a:r>
              <a:rPr lang="pt-BR" sz="1400">
                <a:latin typeface="Calibri" pitchFamily="34" charset="0"/>
              </a:rPr>
              <a:t> 18/05                SMO-UNOESC                          São Miguel D’Oeste/Maravilha/Itapiranga/Dionísio Cerqueira</a:t>
            </a:r>
          </a:p>
          <a:p>
            <a:endParaRPr lang="pt-BR" sz="1400">
              <a:latin typeface="Calibri" pitchFamily="34" charset="0"/>
            </a:endParaRPr>
          </a:p>
          <a:p>
            <a:r>
              <a:rPr lang="pt-BR" sz="1400">
                <a:latin typeface="Calibri" pitchFamily="34" charset="0"/>
              </a:rPr>
              <a:t> 19/05                Chapecó-UNOCHAPECÓ                 Chapecó/Palmitos/Xanxerê/Concórdia/Seara</a:t>
            </a:r>
          </a:p>
          <a:p>
            <a:r>
              <a:rPr lang="pt-BR" sz="1400">
                <a:latin typeface="Calibri" pitchFamily="34" charset="0"/>
              </a:rPr>
              <a:t>                                                                                           Quilombo/ São Lourenço D’Oeste</a:t>
            </a:r>
          </a:p>
          <a:p>
            <a:r>
              <a:rPr lang="pt-BR" sz="1400">
                <a:latin typeface="Calibri" pitchFamily="34" charset="0"/>
              </a:rPr>
              <a:t>                                                                              </a:t>
            </a:r>
          </a:p>
          <a:p>
            <a:r>
              <a:rPr lang="pt-BR" sz="1400">
                <a:latin typeface="Calibri" pitchFamily="34" charset="0"/>
              </a:rPr>
              <a:t> 10/09                Caçador-UnC                                       Caçador/Joaçaba/Videira/Canoinhas</a:t>
            </a:r>
          </a:p>
          <a:p>
            <a:endParaRPr lang="pt-BR" sz="1400">
              <a:latin typeface="Calibri" pitchFamily="34" charset="0"/>
            </a:endParaRPr>
          </a:p>
          <a:p>
            <a:r>
              <a:rPr lang="pt-BR" sz="1400">
                <a:latin typeface="Calibri" pitchFamily="34" charset="0"/>
              </a:rPr>
              <a:t> 11/09                Lages-UNIPLAC                                          Lages/Curitibanos/São Joaquim</a:t>
            </a:r>
          </a:p>
          <a:p>
            <a:endParaRPr lang="pt-BR" sz="1400">
              <a:latin typeface="Calibri" pitchFamily="34" charset="0"/>
            </a:endParaRPr>
          </a:p>
          <a:p>
            <a:r>
              <a:rPr lang="pt-BR" sz="1400">
                <a:latin typeface="Calibri" pitchFamily="34" charset="0"/>
              </a:rPr>
              <a:t> 24/09                Rio do Sul-UNIDAVI                                   Rio do Sul/Ituporanga/Ibirama/Taió</a:t>
            </a:r>
          </a:p>
          <a:p>
            <a:endParaRPr lang="pt-BR" sz="1400">
              <a:latin typeface="Calibri" pitchFamily="34" charset="0"/>
            </a:endParaRPr>
          </a:p>
          <a:p>
            <a:r>
              <a:rPr lang="en-US" sz="1400">
                <a:latin typeface="Calibri" pitchFamily="34" charset="0"/>
              </a:rPr>
              <a:t> 26/09                Joinville-SOCIESC                                   Joinville/Mafra/São Bento do Sul</a:t>
            </a:r>
          </a:p>
          <a:p>
            <a:endParaRPr lang="pt-BR" sz="1400">
              <a:latin typeface="Calibri" pitchFamily="34" charset="0"/>
            </a:endParaRPr>
          </a:p>
          <a:p>
            <a:r>
              <a:rPr lang="pt-BR" sz="1400">
                <a:latin typeface="Calibri" pitchFamily="34" charset="0"/>
              </a:rPr>
              <a:t> 10/11                Florianópolis-IFET/SJ                                   Florianópolis/Itajaí/Laguna</a:t>
            </a:r>
          </a:p>
          <a:p>
            <a:endParaRPr lang="pt-BR" sz="1400">
              <a:latin typeface="Calibri" pitchFamily="34" charset="0"/>
            </a:endParaRPr>
          </a:p>
          <a:p>
            <a:r>
              <a:rPr lang="pt-BR" sz="1400">
                <a:latin typeface="Calibri" pitchFamily="34" charset="0"/>
              </a:rPr>
              <a:t> 19/11                Criciúma-UNESC                                Criciúma/Tubarão/Araranguá/Braço do Norte</a:t>
            </a:r>
          </a:p>
          <a:p>
            <a:pPr algn="ctr"/>
            <a:endParaRPr lang="pt-BR">
              <a:latin typeface="Calibri" pitchFamily="34" charset="0"/>
            </a:endParaRPr>
          </a:p>
          <a:p>
            <a:pPr algn="ctr"/>
            <a:endParaRPr lang="pt-BR">
              <a:latin typeface="Calibri" pitchFamily="34" charset="0"/>
            </a:endParaRPr>
          </a:p>
          <a:p>
            <a:pPr algn="ctr"/>
            <a:endParaRPr lang="pt-BR">
              <a:latin typeface="Calibri" pitchFamily="34" charset="0"/>
            </a:endParaRPr>
          </a:p>
          <a:p>
            <a:pPr algn="ctr"/>
            <a:endParaRPr lang="pt-BR">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0" y="-107950"/>
            <a:ext cx="9144000" cy="7108825"/>
          </a:xfrm>
          <a:prstGeom prst="rect">
            <a:avLst/>
          </a:prstGeom>
          <a:solidFill>
            <a:srgbClr val="FFFFCC"/>
          </a:solidFill>
          <a:ln w="9525">
            <a:noFill/>
            <a:miter lim="800000"/>
            <a:headEnd/>
            <a:tailEnd/>
          </a:ln>
        </p:spPr>
        <p:txBody>
          <a:bodyPr anchor="ctr">
            <a:spAutoFit/>
          </a:bodyPr>
          <a:lstStyle/>
          <a:p>
            <a:pPr eaLnBrk="0" hangingPunct="0"/>
            <a:endParaRPr lang="pt-BR" sz="1400">
              <a:latin typeface="Calibri" pitchFamily="34" charset="0"/>
            </a:endParaRPr>
          </a:p>
          <a:p>
            <a:pPr algn="ctr" eaLnBrk="0" hangingPunct="0"/>
            <a:endParaRPr lang="pt-BR" b="1">
              <a:latin typeface="Calibri" pitchFamily="34" charset="0"/>
            </a:endParaRPr>
          </a:p>
          <a:p>
            <a:pPr algn="ctr" eaLnBrk="0" hangingPunct="0"/>
            <a:r>
              <a:rPr lang="pt-BR" b="1">
                <a:latin typeface="Calibri" pitchFamily="34" charset="0"/>
              </a:rPr>
              <a:t>QUADRO DEMONSTRATIVO DA PARTICIPAÇÃO NOS SEMINÁRIOS </a:t>
            </a:r>
          </a:p>
          <a:p>
            <a:pPr eaLnBrk="0" hangingPunct="0"/>
            <a:endParaRPr lang="pt-BR" sz="1400">
              <a:latin typeface="Calibri" pitchFamily="34" charset="0"/>
            </a:endParaRPr>
          </a:p>
          <a:p>
            <a:pPr eaLnBrk="0" hangingPunct="0"/>
            <a:endParaRPr lang="pt-BR" sz="1400">
              <a:latin typeface="Calibri" pitchFamily="34" charset="0"/>
            </a:endParaRPr>
          </a:p>
          <a:p>
            <a:pPr eaLnBrk="0" hangingPunct="0"/>
            <a:r>
              <a:rPr lang="pt-BR" sz="1400">
                <a:latin typeface="Calibri" pitchFamily="34" charset="0"/>
              </a:rPr>
              <a:t>                              </a:t>
            </a:r>
            <a:r>
              <a:rPr lang="pt-BR" sz="1400" b="1">
                <a:solidFill>
                  <a:srgbClr val="953735"/>
                </a:solidFill>
                <a:latin typeface="Calibri" pitchFamily="34" charset="0"/>
              </a:rPr>
              <a:t>LOCAL       REGIONAIS          MUNICÍPIOS  PARTICIPANTES     COMED    SEMED    GERED    IES      CEE</a:t>
            </a:r>
          </a:p>
          <a:p>
            <a:pPr eaLnBrk="0" hangingPunct="0"/>
            <a:endParaRPr lang="pt-BR" sz="1400">
              <a:latin typeface="Calibri" pitchFamily="34" charset="0"/>
            </a:endParaRPr>
          </a:p>
          <a:p>
            <a:pPr eaLnBrk="0" hangingPunct="0"/>
            <a:r>
              <a:rPr lang="pt-BR" sz="1400">
                <a:latin typeface="Calibri" pitchFamily="34" charset="0"/>
              </a:rPr>
              <a:t>                           Blumenau    Bl/Bru/Tim/JarS               25                       98                     24             63             5           2          4</a:t>
            </a:r>
          </a:p>
          <a:p>
            <a:pPr eaLnBrk="0" hangingPunct="0"/>
            <a:endParaRPr lang="pt-BR" sz="1400">
              <a:latin typeface="Calibri" pitchFamily="34" charset="0"/>
            </a:endParaRPr>
          </a:p>
          <a:p>
            <a:pPr eaLnBrk="0" hangingPunct="0"/>
            <a:r>
              <a:rPr lang="pt-BR" sz="1400">
                <a:latin typeface="Calibri" pitchFamily="34" charset="0"/>
              </a:rPr>
              <a:t>                        S.Miguel O.  SMO/Mar/Itap/DioCerq   29                     105                     20             67             4           9          5</a:t>
            </a:r>
          </a:p>
          <a:p>
            <a:pPr eaLnBrk="0" hangingPunct="0"/>
            <a:endParaRPr lang="pt-BR" sz="1400">
              <a:latin typeface="Calibri" pitchFamily="34" charset="0"/>
            </a:endParaRPr>
          </a:p>
          <a:p>
            <a:pPr eaLnBrk="0" hangingPunct="0"/>
            <a:r>
              <a:rPr lang="pt-BR" sz="1400">
                <a:latin typeface="Calibri" pitchFamily="34" charset="0"/>
              </a:rPr>
              <a:t>                        Chapecó    Cha/Pal/Xan/Con/Sea</a:t>
            </a:r>
          </a:p>
          <a:p>
            <a:pPr eaLnBrk="0" hangingPunct="0"/>
            <a:r>
              <a:rPr lang="pt-BR" sz="1400">
                <a:latin typeface="Calibri" pitchFamily="34" charset="0"/>
              </a:rPr>
              <a:t>                                                    Qui/SLO                            47                    157                     44            101             6           1         5</a:t>
            </a:r>
          </a:p>
          <a:p>
            <a:pPr eaLnBrk="0" hangingPunct="0"/>
            <a:endParaRPr lang="pt-BR" sz="1400">
              <a:latin typeface="Calibri" pitchFamily="34" charset="0"/>
            </a:endParaRPr>
          </a:p>
          <a:p>
            <a:pPr eaLnBrk="0" hangingPunct="0"/>
            <a:r>
              <a:rPr lang="pt-BR" sz="1400">
                <a:latin typeface="Calibri" pitchFamily="34" charset="0"/>
              </a:rPr>
              <a:t>                             Caçador       Caç/Joa/Vid/Can/            32                       94                    29              56             5           1         3</a:t>
            </a:r>
          </a:p>
          <a:p>
            <a:pPr eaLnBrk="0" hangingPunct="0"/>
            <a:endParaRPr lang="pt-BR" sz="1400">
              <a:latin typeface="Calibri" pitchFamily="34" charset="0"/>
            </a:endParaRPr>
          </a:p>
          <a:p>
            <a:pPr eaLnBrk="0" hangingPunct="0"/>
            <a:r>
              <a:rPr lang="pt-BR" sz="1400">
                <a:latin typeface="Calibri" pitchFamily="34" charset="0"/>
              </a:rPr>
              <a:t>                                Lages            La/Cur/SJoaq                 15                       89                    18              59             7           2         3</a:t>
            </a:r>
          </a:p>
          <a:p>
            <a:pPr eaLnBrk="0" hangingPunct="0"/>
            <a:r>
              <a:rPr lang="pt-BR" sz="1400">
                <a:latin typeface="Calibri" pitchFamily="34" charset="0"/>
              </a:rPr>
              <a:t> </a:t>
            </a:r>
          </a:p>
          <a:p>
            <a:pPr eaLnBrk="0" hangingPunct="0"/>
            <a:r>
              <a:rPr lang="pt-BR" sz="1400">
                <a:latin typeface="Calibri" pitchFamily="34" charset="0"/>
              </a:rPr>
              <a:t>                             Rio do Sul    RS/Itup/Ib/Ta                   29                       85                    27              48              7           1         2</a:t>
            </a:r>
          </a:p>
          <a:p>
            <a:pPr eaLnBrk="0" hangingPunct="0"/>
            <a:endParaRPr lang="pt-BR" sz="1400">
              <a:latin typeface="Calibri" pitchFamily="34" charset="0"/>
            </a:endParaRPr>
          </a:p>
          <a:p>
            <a:pPr eaLnBrk="0" hangingPunct="0"/>
            <a:r>
              <a:rPr lang="en-US" sz="1400">
                <a:latin typeface="Calibri" pitchFamily="34" charset="0"/>
              </a:rPr>
              <a:t>                              Joinville       Joi/Maf/                            14                       66                    21               32             8           3         2</a:t>
            </a:r>
          </a:p>
          <a:p>
            <a:pPr eaLnBrk="0" hangingPunct="0"/>
            <a:endParaRPr lang="pt-BR" sz="1400">
              <a:latin typeface="Calibri" pitchFamily="34" charset="0"/>
            </a:endParaRPr>
          </a:p>
          <a:p>
            <a:pPr eaLnBrk="0" hangingPunct="0"/>
            <a:r>
              <a:rPr lang="pt-BR" sz="1400">
                <a:latin typeface="Calibri" pitchFamily="34" charset="0"/>
              </a:rPr>
              <a:t>                              Florian.        GF/Ita/Lag/                       25                       87                    32              46              5           0        4</a:t>
            </a:r>
          </a:p>
          <a:p>
            <a:pPr eaLnBrk="0" hangingPunct="0"/>
            <a:endParaRPr lang="pt-BR" sz="1400">
              <a:latin typeface="Calibri" pitchFamily="34" charset="0"/>
            </a:endParaRPr>
          </a:p>
          <a:p>
            <a:pPr eaLnBrk="0" hangingPunct="0"/>
            <a:r>
              <a:rPr lang="pt-BR" sz="1400">
                <a:latin typeface="Calibri" pitchFamily="34" charset="0"/>
              </a:rPr>
              <a:t>                             Criciúma      Cri/Tub/Ar/BN                  25                       79                    15               53             8            0       3</a:t>
            </a:r>
          </a:p>
          <a:p>
            <a:pPr eaLnBrk="0" hangingPunct="0"/>
            <a:endParaRPr lang="pt-BR" sz="1400">
              <a:latin typeface="Calibri" pitchFamily="34" charset="0"/>
            </a:endParaRPr>
          </a:p>
          <a:p>
            <a:pPr eaLnBrk="0" hangingPunct="0"/>
            <a:endParaRPr lang="pt-BR" sz="1400">
              <a:latin typeface="Calibri" pitchFamily="34" charset="0"/>
            </a:endParaRPr>
          </a:p>
          <a:p>
            <a:pPr eaLnBrk="0" hangingPunct="0"/>
            <a:r>
              <a:rPr lang="pt-BR" sz="1400">
                <a:latin typeface="Calibri" pitchFamily="34" charset="0"/>
              </a:rPr>
              <a:t>                                                            </a:t>
            </a:r>
            <a:r>
              <a:rPr lang="pt-BR" sz="1400" b="1">
                <a:solidFill>
                  <a:srgbClr val="0070C0"/>
                </a:solidFill>
                <a:latin typeface="Calibri" pitchFamily="34" charset="0"/>
              </a:rPr>
              <a:t>TOTAL                     241                     860                  230             525          55          19      31</a:t>
            </a:r>
          </a:p>
          <a:p>
            <a:pPr eaLnBrk="0" hangingPunct="0"/>
            <a:r>
              <a:rPr lang="pt-BR" sz="1400" b="1">
                <a:latin typeface="Calibri" pitchFamily="34" charset="0"/>
              </a:rPr>
              <a:t>                                                                                                                                                  </a:t>
            </a:r>
            <a:r>
              <a:rPr lang="pt-BR" sz="1400" b="1">
                <a:solidFill>
                  <a:srgbClr val="FF0000"/>
                </a:solidFill>
                <a:latin typeface="Calibri" pitchFamily="34" charset="0"/>
              </a:rPr>
              <a:t>26,8%         61%       6,4%       2,2%  3,6%</a:t>
            </a:r>
            <a:endParaRPr lang="pt-BR" sz="1400" b="1">
              <a:latin typeface="Calibri" pitchFamily="34" charset="0"/>
            </a:endParaRPr>
          </a:p>
          <a:p>
            <a:pPr eaLnBrk="0" hangingPunct="0"/>
            <a:endParaRPr lang="pt-BR" sz="1400">
              <a:latin typeface="Calibri" pitchFamily="34" charset="0"/>
            </a:endParaRPr>
          </a:p>
          <a:p>
            <a:pPr eaLnBrk="0" hangingPunct="0"/>
            <a:endParaRPr lang="pt-BR" sz="1400">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Gráfico 2"/>
          <p:cNvGraphicFramePr>
            <a:graphicFrameLocks/>
          </p:cNvGraphicFramePr>
          <p:nvPr/>
        </p:nvGraphicFramePr>
        <p:xfrm>
          <a:off x="661988" y="881063"/>
          <a:ext cx="7962900" cy="5381625"/>
        </p:xfrm>
        <a:graphic>
          <a:graphicData uri="http://schemas.openxmlformats.org/presentationml/2006/ole">
            <p:oleObj spid="_x0000_s1026" name="Gráfico" r:id="rId3" imgW="7962932" imgH="5381666" progId="Excel.Sheet.8">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Gráfico 1"/>
          <p:cNvGraphicFramePr>
            <a:graphicFrameLocks/>
          </p:cNvGraphicFramePr>
          <p:nvPr/>
        </p:nvGraphicFramePr>
        <p:xfrm>
          <a:off x="714375" y="785813"/>
          <a:ext cx="7858125" cy="5500687"/>
        </p:xfrm>
        <a:graphic>
          <a:graphicData uri="http://schemas.openxmlformats.org/presentationml/2006/ole">
            <p:oleObj spid="_x0000_s2050" r:id="rId3" imgW="7858425" imgH="5499069" progId="Excel.Sheet.8">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Gráfico 1"/>
          <p:cNvGraphicFramePr>
            <a:graphicFrameLocks/>
          </p:cNvGraphicFramePr>
          <p:nvPr/>
        </p:nvGraphicFramePr>
        <p:xfrm>
          <a:off x="642938" y="642938"/>
          <a:ext cx="7929562" cy="5786437"/>
        </p:xfrm>
        <a:graphic>
          <a:graphicData uri="http://schemas.openxmlformats.org/presentationml/2006/ole">
            <p:oleObj spid="_x0000_s3074" r:id="rId3" imgW="7931583" imgH="5791702" progId="Excel.Sheet.8">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Gráfico 1"/>
          <p:cNvGraphicFramePr>
            <a:graphicFrameLocks/>
          </p:cNvGraphicFramePr>
          <p:nvPr/>
        </p:nvGraphicFramePr>
        <p:xfrm>
          <a:off x="571500" y="500063"/>
          <a:ext cx="8001000" cy="5786437"/>
        </p:xfrm>
        <a:graphic>
          <a:graphicData uri="http://schemas.openxmlformats.org/presentationml/2006/ole">
            <p:oleObj spid="_x0000_s4098" r:id="rId3" imgW="7998645" imgH="5785605" progId="Excel.Sheet.8">
              <p:embed/>
            </p:oleObj>
          </a:graphicData>
        </a:graphic>
      </p:graphicFrame>
      <p:sp>
        <p:nvSpPr>
          <p:cNvPr id="4099" name="CaixaDeTexto 3"/>
          <p:cNvSpPr txBox="1">
            <a:spLocks noChangeArrowheads="1"/>
          </p:cNvSpPr>
          <p:nvPr/>
        </p:nvSpPr>
        <p:spPr bwMode="auto">
          <a:xfrm>
            <a:off x="1857375" y="214313"/>
            <a:ext cx="5643563" cy="461962"/>
          </a:xfrm>
          <a:prstGeom prst="rect">
            <a:avLst/>
          </a:prstGeom>
          <a:noFill/>
          <a:ln w="9525">
            <a:noFill/>
            <a:miter lim="800000"/>
            <a:headEnd/>
            <a:tailEnd/>
          </a:ln>
        </p:spPr>
        <p:txBody>
          <a:bodyPr>
            <a:spAutoFit/>
          </a:bodyPr>
          <a:lstStyle/>
          <a:p>
            <a:pPr algn="ctr"/>
            <a:r>
              <a:rPr lang="pt-BR" sz="2400">
                <a:latin typeface="Calibri" pitchFamily="34" charset="0"/>
              </a:rPr>
              <a:t>Participantes por Seminário</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TotalTime>
  <Words>1496</Words>
  <Application>Microsoft Office PowerPoint</Application>
  <PresentationFormat>Apresentação na tela (4:3)</PresentationFormat>
  <Paragraphs>283</Paragraphs>
  <Slides>22</Slides>
  <Notes>0</Notes>
  <HiddenSlides>0</HiddenSlides>
  <MMClips>0</MMClips>
  <ScaleCrop>false</ScaleCrop>
  <HeadingPairs>
    <vt:vector size="6" baseType="variant">
      <vt:variant>
        <vt:lpstr>Tema</vt:lpstr>
      </vt:variant>
      <vt:variant>
        <vt:i4>1</vt:i4>
      </vt:variant>
      <vt:variant>
        <vt:lpstr>Servidores OLE incorporados</vt:lpstr>
      </vt:variant>
      <vt:variant>
        <vt:i4>2</vt:i4>
      </vt:variant>
      <vt:variant>
        <vt:lpstr>Títulos de slides</vt:lpstr>
      </vt:variant>
      <vt:variant>
        <vt:i4>22</vt:i4>
      </vt:variant>
    </vt:vector>
  </HeadingPairs>
  <TitlesOfParts>
    <vt:vector size="25" baseType="lpstr">
      <vt:lpstr>Tema do Office</vt:lpstr>
      <vt:lpstr>Gráfico</vt:lpstr>
      <vt:lpstr>Planilha do Microsoft Office Excel 97-2003</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Conselheiro</dc:creator>
  <cp:lastModifiedBy>Conselheiro</cp:lastModifiedBy>
  <cp:revision>17</cp:revision>
  <dcterms:created xsi:type="dcterms:W3CDTF">2010-04-26T18:47:56Z</dcterms:created>
  <dcterms:modified xsi:type="dcterms:W3CDTF">2011-07-05T15:06:03Z</dcterms:modified>
</cp:coreProperties>
</file>