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5" d="100"/>
          <a:sy n="45" d="100"/>
        </p:scale>
        <p:origin x="-11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69C5DC-4F86-4F60-BAD6-E7BDC28BCE7A}" type="datetimeFigureOut">
              <a:rPr lang="pt-BR" smtClean="0"/>
              <a:t>4/7/2011</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A5001A-0128-4C17-9644-F1ED11FA93FE}" type="slidenum">
              <a:rPr lang="pt-BR" smtClean="0"/>
              <a:t>‹nº›</a:t>
            </a:fld>
            <a:endParaRPr lang="pt-B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E6A5001A-0128-4C17-9644-F1ED11FA93FE}" type="slidenum">
              <a:rPr lang="pt-BR" smtClean="0"/>
              <a:t>5</a:t>
            </a:fld>
            <a:endParaRPr 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E6A5001A-0128-4C17-9644-F1ED11FA93FE}" type="slidenum">
              <a:rPr lang="pt-BR" smtClean="0"/>
              <a:t>6</a:t>
            </a:fld>
            <a:endParaRPr lang="pt-B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E6A5001A-0128-4C17-9644-F1ED11FA93FE}" type="slidenum">
              <a:rPr lang="pt-BR" smtClean="0"/>
              <a:t>8</a:t>
            </a:fld>
            <a:endParaRPr lang="pt-B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E6A5001A-0128-4C17-9644-F1ED11FA93FE}" type="slidenum">
              <a:rPr lang="pt-BR" smtClean="0"/>
              <a:t>10</a:t>
            </a:fld>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37C10BCC-B28F-48BA-858E-FB1C41B26DB9}" type="datetimeFigureOut">
              <a:rPr lang="pt-BR" smtClean="0"/>
              <a:pPr/>
              <a:t>4/7/2011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86C66F9-4E08-4E91-B7B0-1395C232700A}" type="slidenum">
              <a:rPr lang="pt-BR" smtClean="0"/>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7C10BCC-B28F-48BA-858E-FB1C41B26DB9}" type="datetimeFigureOut">
              <a:rPr lang="pt-BR" smtClean="0"/>
              <a:pPr/>
              <a:t>4/7/2011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86C66F9-4E08-4E91-B7B0-1395C232700A}"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7C10BCC-B28F-48BA-858E-FB1C41B26DB9}" type="datetimeFigureOut">
              <a:rPr lang="pt-BR" smtClean="0"/>
              <a:pPr/>
              <a:t>4/7/2011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86C66F9-4E08-4E91-B7B0-1395C232700A}"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7C10BCC-B28F-48BA-858E-FB1C41B26DB9}" type="datetimeFigureOut">
              <a:rPr lang="pt-BR" smtClean="0"/>
              <a:pPr/>
              <a:t>4/7/2011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86C66F9-4E08-4E91-B7B0-1395C232700A}"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p>
            <a:fld id="{37C10BCC-B28F-48BA-858E-FB1C41B26DB9}" type="datetimeFigureOut">
              <a:rPr lang="pt-BR" smtClean="0"/>
              <a:pPr/>
              <a:t>4/7/2011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686C66F9-4E08-4E91-B7B0-1395C232700A}" type="slidenum">
              <a:rPr lang="pt-BR" smtClean="0"/>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37C10BCC-B28F-48BA-858E-FB1C41B26DB9}" type="datetimeFigureOut">
              <a:rPr lang="pt-BR" smtClean="0"/>
              <a:pPr/>
              <a:t>4/7/2011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686C66F9-4E08-4E91-B7B0-1395C232700A}" type="slidenum">
              <a:rPr lang="pt-BR" smtClean="0"/>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37C10BCC-B28F-48BA-858E-FB1C41B26DB9}" type="datetimeFigureOut">
              <a:rPr lang="pt-BR" smtClean="0"/>
              <a:pPr/>
              <a:t>4/7/2011</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686C66F9-4E08-4E91-B7B0-1395C232700A}" type="slidenum">
              <a:rPr lang="pt-BR" smtClean="0"/>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p>
            <a:fld id="{37C10BCC-B28F-48BA-858E-FB1C41B26DB9}" type="datetimeFigureOut">
              <a:rPr lang="pt-BR" smtClean="0"/>
              <a:pPr/>
              <a:t>4/7/2011</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686C66F9-4E08-4E91-B7B0-1395C232700A}"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37C10BCC-B28F-48BA-858E-FB1C41B26DB9}" type="datetimeFigureOut">
              <a:rPr lang="pt-BR" smtClean="0"/>
              <a:pPr/>
              <a:t>4/7/2011</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686C66F9-4E08-4E91-B7B0-1395C232700A}"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37C10BCC-B28F-48BA-858E-FB1C41B26DB9}" type="datetimeFigureOut">
              <a:rPr lang="pt-BR" smtClean="0"/>
              <a:pPr/>
              <a:t>4/7/2011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686C66F9-4E08-4E91-B7B0-1395C232700A}" type="slidenum">
              <a:rPr lang="pt-BR" smtClean="0"/>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37C10BCC-B28F-48BA-858E-FB1C41B26DB9}" type="datetimeFigureOut">
              <a:rPr lang="pt-BR" smtClean="0"/>
              <a:pPr/>
              <a:t>4/7/2011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686C66F9-4E08-4E91-B7B0-1395C232700A}" type="slidenum">
              <a:rPr lang="pt-BR" smtClean="0"/>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C10BCC-B28F-48BA-858E-FB1C41B26DB9}" type="datetimeFigureOut">
              <a:rPr lang="pt-BR" smtClean="0"/>
              <a:pPr/>
              <a:t>4/7/2011</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C66F9-4E08-4E91-B7B0-1395C232700A}"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John_Coolahan_B_portugu&#234;s.pp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0" y="2428875"/>
            <a:ext cx="9144000" cy="157162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pt-BR" sz="2800" dirty="0" smtClean="0">
                <a:solidFill>
                  <a:schemeClr val="tx1"/>
                </a:solidFill>
                <a:latin typeface="Arial" pitchFamily="34" charset="0"/>
                <a:cs typeface="Arial" pitchFamily="34" charset="0"/>
              </a:rPr>
              <a:t>CURRÍCULO DA EDUCAÇÃO </a:t>
            </a:r>
            <a:r>
              <a:rPr lang="pt-BR" sz="2800" dirty="0" smtClean="0">
                <a:solidFill>
                  <a:schemeClr val="tx1"/>
                </a:solidFill>
                <a:latin typeface="Arial" pitchFamily="34" charset="0"/>
                <a:cs typeface="Arial" pitchFamily="34" charset="0"/>
              </a:rPr>
              <a:t>BÁSICA:                        AS MUDANÇAS </a:t>
            </a:r>
            <a:r>
              <a:rPr lang="pt-BR" sz="2800" dirty="0" smtClean="0">
                <a:solidFill>
                  <a:schemeClr val="tx1"/>
                </a:solidFill>
                <a:latin typeface="Arial" pitchFamily="34" charset="0"/>
                <a:cs typeface="Arial" pitchFamily="34" charset="0"/>
              </a:rPr>
              <a:t>NECESSÁRIAS</a:t>
            </a:r>
            <a:endParaRPr lang="pt-BR" sz="2800" dirty="0">
              <a:solidFill>
                <a:schemeClr val="tx1"/>
              </a:solidFill>
              <a:latin typeface="Arial" pitchFamily="34" charset="0"/>
              <a:cs typeface="Arial" pitchFamily="34" charset="0"/>
            </a:endParaRPr>
          </a:p>
        </p:txBody>
      </p:sp>
      <p:pic>
        <p:nvPicPr>
          <p:cNvPr id="6148" name="Imagem 1"/>
          <p:cNvPicPr>
            <a:picLocks noChangeAspect="1" noChangeArrowheads="1"/>
          </p:cNvPicPr>
          <p:nvPr/>
        </p:nvPicPr>
        <p:blipFill>
          <a:blip r:embed="rId2"/>
          <a:srcRect/>
          <a:stretch>
            <a:fillRect/>
          </a:stretch>
        </p:blipFill>
        <p:spPr bwMode="auto">
          <a:xfrm>
            <a:off x="500034" y="642918"/>
            <a:ext cx="1000125" cy="1000125"/>
          </a:xfrm>
          <a:prstGeom prst="rect">
            <a:avLst/>
          </a:prstGeom>
          <a:noFill/>
          <a:ln w="9525">
            <a:noFill/>
            <a:miter lim="800000"/>
            <a:headEnd/>
            <a:tailEnd/>
          </a:ln>
        </p:spPr>
      </p:pic>
      <p:sp>
        <p:nvSpPr>
          <p:cNvPr id="6150" name="CaixaDeTexto 7"/>
          <p:cNvSpPr txBox="1">
            <a:spLocks noChangeArrowheads="1"/>
          </p:cNvSpPr>
          <p:nvPr/>
        </p:nvSpPr>
        <p:spPr bwMode="auto">
          <a:xfrm>
            <a:off x="1500166" y="714356"/>
            <a:ext cx="6858048" cy="923330"/>
          </a:xfrm>
          <a:prstGeom prst="rect">
            <a:avLst/>
          </a:prstGeom>
          <a:noFill/>
          <a:ln w="9525">
            <a:noFill/>
            <a:miter lim="800000"/>
            <a:headEnd/>
            <a:tailEnd/>
          </a:ln>
        </p:spPr>
        <p:txBody>
          <a:bodyPr wrap="square">
            <a:spAutoFit/>
          </a:bodyPr>
          <a:lstStyle/>
          <a:p>
            <a:pPr algn="ctr"/>
            <a:r>
              <a:rPr lang="pt-BR" dirty="0" smtClean="0">
                <a:latin typeface="Arial Black" pitchFamily="34" charset="0"/>
              </a:rPr>
              <a:t>Secretaria </a:t>
            </a:r>
            <a:r>
              <a:rPr lang="pt-BR" dirty="0">
                <a:latin typeface="Arial Black" pitchFamily="34" charset="0"/>
              </a:rPr>
              <a:t>de Estado da </a:t>
            </a:r>
            <a:r>
              <a:rPr lang="pt-BR" dirty="0" smtClean="0">
                <a:latin typeface="Arial Black" pitchFamily="34" charset="0"/>
              </a:rPr>
              <a:t>Educação - SED</a:t>
            </a:r>
          </a:p>
          <a:p>
            <a:pPr algn="ctr"/>
            <a:r>
              <a:rPr lang="pt-BR" dirty="0" smtClean="0">
                <a:latin typeface="Arial Black" pitchFamily="34" charset="0"/>
              </a:rPr>
              <a:t>Diretoria de Educação Básica e Profissional – DIEB</a:t>
            </a:r>
          </a:p>
          <a:p>
            <a:pPr algn="ctr"/>
            <a:r>
              <a:rPr lang="pt-BR" dirty="0" smtClean="0">
                <a:latin typeface="Arial Black" pitchFamily="34" charset="0"/>
              </a:rPr>
              <a:t>Articulação de Educação Básica</a:t>
            </a:r>
            <a:endParaRPr lang="pt-BR" dirty="0">
              <a:latin typeface="Arial Black" pitchFamily="34" charset="0"/>
            </a:endParaRPr>
          </a:p>
        </p:txBody>
      </p:sp>
      <p:sp>
        <p:nvSpPr>
          <p:cNvPr id="6151" name="CaixaDeTexto 8"/>
          <p:cNvSpPr txBox="1">
            <a:spLocks noChangeArrowheads="1"/>
          </p:cNvSpPr>
          <p:nvPr/>
        </p:nvSpPr>
        <p:spPr bwMode="auto">
          <a:xfrm>
            <a:off x="0" y="4071942"/>
            <a:ext cx="3143239" cy="369332"/>
          </a:xfrm>
          <a:prstGeom prst="rect">
            <a:avLst/>
          </a:prstGeom>
          <a:noFill/>
          <a:ln w="9525">
            <a:noFill/>
            <a:miter lim="800000"/>
            <a:headEnd/>
            <a:tailEnd/>
          </a:ln>
        </p:spPr>
        <p:txBody>
          <a:bodyPr wrap="square">
            <a:spAutoFit/>
          </a:bodyPr>
          <a:lstStyle/>
          <a:p>
            <a:pPr algn="r"/>
            <a:r>
              <a:rPr lang="pt-BR" dirty="0" smtClean="0">
                <a:latin typeface="Book Antiqua" pitchFamily="18" charset="0"/>
              </a:rPr>
              <a:t>Lages, 05 </a:t>
            </a:r>
            <a:r>
              <a:rPr lang="pt-BR" dirty="0">
                <a:latin typeface="Book Antiqua" pitchFamily="18" charset="0"/>
              </a:rPr>
              <a:t>de  </a:t>
            </a:r>
            <a:r>
              <a:rPr lang="pt-BR" dirty="0" smtClean="0">
                <a:latin typeface="Book Antiqua" pitchFamily="18" charset="0"/>
              </a:rPr>
              <a:t>julho </a:t>
            </a:r>
            <a:r>
              <a:rPr lang="pt-BR" dirty="0">
                <a:latin typeface="Book Antiqua" pitchFamily="18" charset="0"/>
              </a:rPr>
              <a:t>de </a:t>
            </a:r>
            <a:r>
              <a:rPr lang="pt-BR" dirty="0" smtClean="0">
                <a:latin typeface="Book Antiqua" pitchFamily="18" charset="0"/>
              </a:rPr>
              <a:t>2010.</a:t>
            </a:r>
            <a:endParaRPr lang="pt-BR" dirty="0">
              <a:latin typeface="Perpetua" pitchFamily="18" charset="0"/>
            </a:endParaRPr>
          </a:p>
        </p:txBody>
      </p:sp>
      <p:sp>
        <p:nvSpPr>
          <p:cNvPr id="8" name="CaixaDeTexto 7"/>
          <p:cNvSpPr txBox="1"/>
          <p:nvPr/>
        </p:nvSpPr>
        <p:spPr>
          <a:xfrm>
            <a:off x="2857488" y="5643578"/>
            <a:ext cx="6286512" cy="1200329"/>
          </a:xfrm>
          <a:prstGeom prst="rect">
            <a:avLst/>
          </a:prstGeom>
          <a:noFill/>
        </p:spPr>
        <p:txBody>
          <a:bodyPr wrap="square" rtlCol="0">
            <a:spAutoFit/>
          </a:bodyPr>
          <a:lstStyle/>
          <a:p>
            <a:pPr algn="r"/>
            <a:r>
              <a:rPr lang="pt-BR" b="1" dirty="0" smtClean="0">
                <a:latin typeface="Arial" pitchFamily="34" charset="0"/>
                <a:cs typeface="Arial" pitchFamily="34" charset="0"/>
              </a:rPr>
              <a:t>Prof. Dr. Isaac Ferreira</a:t>
            </a:r>
          </a:p>
          <a:p>
            <a:pPr algn="r"/>
            <a:r>
              <a:rPr lang="pt-BR" dirty="0" smtClean="0">
                <a:latin typeface="Arial" pitchFamily="34" charset="0"/>
                <a:cs typeface="Arial" pitchFamily="34" charset="0"/>
              </a:rPr>
              <a:t>Articulador de Educação  - SED/DIEB</a:t>
            </a:r>
          </a:p>
          <a:p>
            <a:pPr algn="r"/>
            <a:r>
              <a:rPr lang="pt-BR" dirty="0" smtClean="0">
                <a:latin typeface="Arial" pitchFamily="34" charset="0"/>
                <a:cs typeface="Arial" pitchFamily="34" charset="0"/>
              </a:rPr>
              <a:t>Assessor  de Ensino Fundamental  - SME/Florianópolis</a:t>
            </a:r>
          </a:p>
          <a:p>
            <a:pPr algn="r"/>
            <a:r>
              <a:rPr lang="pt-BR" dirty="0" smtClean="0">
                <a:latin typeface="Arial" pitchFamily="34" charset="0"/>
                <a:cs typeface="Arial" pitchFamily="34" charset="0"/>
              </a:rPr>
              <a:t>Membro do GT Fundamental Brasil – SEB/MEC</a:t>
            </a:r>
            <a:endParaRPr lang="pt-B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357158" y="642918"/>
            <a:ext cx="8143932" cy="1200329"/>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pt-BR" dirty="0" smtClean="0">
                <a:latin typeface="Book Antiqua" pitchFamily="18" charset="0"/>
              </a:rPr>
              <a:t>Fortalecer </a:t>
            </a:r>
            <a:r>
              <a:rPr lang="pt-BR" dirty="0">
                <a:latin typeface="Book Antiqua" pitchFamily="18" charset="0"/>
              </a:rPr>
              <a:t>os setores de coordenação e supervisão pedagógica da educação da SED e das </a:t>
            </a:r>
            <a:r>
              <a:rPr lang="pt-BR" dirty="0" err="1" smtClean="0">
                <a:latin typeface="Book Antiqua" pitchFamily="18" charset="0"/>
              </a:rPr>
              <a:t>GEREDs</a:t>
            </a:r>
            <a:r>
              <a:rPr lang="pt-BR" dirty="0" smtClean="0">
                <a:latin typeface="Book Antiqua" pitchFamily="18" charset="0"/>
              </a:rPr>
              <a:t>  </a:t>
            </a:r>
            <a:r>
              <a:rPr lang="pt-BR" dirty="0">
                <a:latin typeface="Book Antiqua" pitchFamily="18" charset="0"/>
              </a:rPr>
              <a:t>para monitorar o cumprimento das políticas educacionais, da gestão da escola e dos processos pedagógicos, tendo por referência o projeto pedagógico,  os indicadores de gestão e os resultados alcançados.</a:t>
            </a:r>
            <a:endParaRPr lang="pt-BR" dirty="0">
              <a:latin typeface="Perpetua" pitchFamily="18" charset="0"/>
            </a:endParaRPr>
          </a:p>
        </p:txBody>
      </p:sp>
      <p:sp>
        <p:nvSpPr>
          <p:cNvPr id="5" name="CaixaDeTexto 4"/>
          <p:cNvSpPr txBox="1">
            <a:spLocks noChangeArrowheads="1"/>
          </p:cNvSpPr>
          <p:nvPr/>
        </p:nvSpPr>
        <p:spPr bwMode="auto">
          <a:xfrm>
            <a:off x="285720" y="2357430"/>
            <a:ext cx="8215370" cy="646331"/>
          </a:xfrm>
          <a:prstGeom prst="rect">
            <a:avLst/>
          </a:prstGeom>
          <a:solidFill>
            <a:schemeClr val="accent3">
              <a:lumMod val="40000"/>
              <a:lumOff val="60000"/>
            </a:schemeClr>
          </a:solidFill>
          <a:ln w="9525">
            <a:noFill/>
            <a:miter lim="800000"/>
            <a:headEnd/>
            <a:tailEnd/>
          </a:ln>
        </p:spPr>
        <p:txBody>
          <a:bodyPr wrap="square">
            <a:spAutoFit/>
          </a:bodyPr>
          <a:lstStyle/>
          <a:p>
            <a:pPr algn="just"/>
            <a:r>
              <a:rPr lang="pt-BR" dirty="0" smtClean="0">
                <a:latin typeface="Book Antiqua" pitchFamily="18" charset="0"/>
              </a:rPr>
              <a:t>Melhorar </a:t>
            </a:r>
            <a:r>
              <a:rPr lang="pt-BR" dirty="0">
                <a:latin typeface="Book Antiqua" pitchFamily="18" charset="0"/>
              </a:rPr>
              <a:t>o acesso, a permanência e o atendimento aos alunos na escola (tempo pedagógico ampliado) e a qualidade dos processos didático-pedagógicos.</a:t>
            </a:r>
            <a:r>
              <a:rPr lang="pt-BR" dirty="0">
                <a:latin typeface="Book Antiqua" pitchFamily="18" charset="0"/>
                <a:hlinkClick r:id="rId3" action="ppaction://hlinkpres?slideindex=1&amp;slidetitle="/>
              </a:rPr>
              <a:t> </a:t>
            </a:r>
            <a:endParaRPr lang="pt-BR" dirty="0">
              <a:latin typeface="Book Antiqua" pitchFamily="18" charset="0"/>
            </a:endParaRPr>
          </a:p>
        </p:txBody>
      </p:sp>
      <p:sp>
        <p:nvSpPr>
          <p:cNvPr id="6" name="CaixaDeTexto 5"/>
          <p:cNvSpPr txBox="1">
            <a:spLocks noChangeArrowheads="1"/>
          </p:cNvSpPr>
          <p:nvPr/>
        </p:nvSpPr>
        <p:spPr bwMode="auto">
          <a:xfrm>
            <a:off x="357158" y="3571876"/>
            <a:ext cx="8143932" cy="1200329"/>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square">
            <a:spAutoFit/>
          </a:bodyPr>
          <a:lstStyle/>
          <a:p>
            <a:pPr algn="just"/>
            <a:r>
              <a:rPr lang="pt-BR" dirty="0" smtClean="0">
                <a:latin typeface="Book Antiqua" pitchFamily="18" charset="0"/>
              </a:rPr>
              <a:t>Diminuir </a:t>
            </a:r>
            <a:r>
              <a:rPr lang="pt-BR" dirty="0">
                <a:latin typeface="Book Antiqua" pitchFamily="18" charset="0"/>
              </a:rPr>
              <a:t>o número de disciplinas (</a:t>
            </a:r>
            <a:r>
              <a:rPr lang="pt-BR" i="1" dirty="0">
                <a:latin typeface="Book Antiqua" pitchFamily="18" charset="0"/>
              </a:rPr>
              <a:t>menos é mais: é melhor ensinar menos e estar seguro de que isto é pertinente e consistente</a:t>
            </a:r>
            <a:r>
              <a:rPr lang="pt-BR" dirty="0">
                <a:latin typeface="Book Antiqua" pitchFamily="18" charset="0"/>
              </a:rPr>
              <a:t>), dando  foco em conteúdos vivenciais, que favoreçam o desenvolvimento de habilidades e competências dos alunos e professores. </a:t>
            </a:r>
            <a:endParaRPr lang="pt-BR" dirty="0">
              <a:latin typeface="Perpetua" pitchFamily="18" charset="0"/>
            </a:endParaRPr>
          </a:p>
        </p:txBody>
      </p:sp>
      <p:sp>
        <p:nvSpPr>
          <p:cNvPr id="7" name="CaixaDeTexto 6"/>
          <p:cNvSpPr txBox="1">
            <a:spLocks noChangeArrowheads="1"/>
          </p:cNvSpPr>
          <p:nvPr/>
        </p:nvSpPr>
        <p:spPr bwMode="auto">
          <a:xfrm>
            <a:off x="357158" y="5214950"/>
            <a:ext cx="8143875" cy="1200150"/>
          </a:xfrm>
          <a:prstGeom prst="rec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lgn="just"/>
            <a:r>
              <a:rPr lang="pt-BR" dirty="0" smtClean="0">
                <a:latin typeface="Book Antiqua" pitchFamily="18" charset="0"/>
              </a:rPr>
              <a:t>Desenvolver </a:t>
            </a:r>
            <a:r>
              <a:rPr lang="pt-BR" dirty="0">
                <a:latin typeface="Book Antiqua" pitchFamily="18" charset="0"/>
              </a:rPr>
              <a:t>nova abordagem pedagógica para a prática dos professores, centrando-a em atividades de ensino e de aprendizagem, associando fundamentos científicos à solução de situações-problema e à práticas vivenciais. </a:t>
            </a:r>
            <a:endParaRPr lang="pt-BR" dirty="0">
              <a:latin typeface="Perpetu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Bottom)">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285720" y="285728"/>
            <a:ext cx="8143875" cy="92333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just"/>
            <a:r>
              <a:rPr lang="pt-BR" dirty="0" smtClean="0">
                <a:latin typeface="Book Antiqua" pitchFamily="18" charset="0"/>
              </a:rPr>
              <a:t>Dar </a:t>
            </a:r>
            <a:r>
              <a:rPr lang="pt-BR" dirty="0">
                <a:latin typeface="Book Antiqua" pitchFamily="18" charset="0"/>
              </a:rPr>
              <a:t>maior atenção à formação inicial e à formação continuada dos professores e gestores, de modo que, sob orientação da SED, eles possam tomar decisões mais acertadas sobre avaliação da aprendizagem e promoção dos alunos. </a:t>
            </a:r>
          </a:p>
        </p:txBody>
      </p:sp>
      <p:sp>
        <p:nvSpPr>
          <p:cNvPr id="5" name="CaixaDeTexto 4"/>
          <p:cNvSpPr txBox="1">
            <a:spLocks noChangeArrowheads="1"/>
          </p:cNvSpPr>
          <p:nvPr/>
        </p:nvSpPr>
        <p:spPr bwMode="auto">
          <a:xfrm>
            <a:off x="357158" y="1785926"/>
            <a:ext cx="7929562" cy="923925"/>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a:spAutoFit/>
          </a:bodyPr>
          <a:lstStyle/>
          <a:p>
            <a:pPr algn="just"/>
            <a:r>
              <a:rPr lang="pt-BR" dirty="0" smtClean="0">
                <a:latin typeface="Book Antiqua" pitchFamily="18" charset="0"/>
              </a:rPr>
              <a:t>Criar </a:t>
            </a:r>
            <a:r>
              <a:rPr lang="pt-BR" dirty="0">
                <a:latin typeface="Book Antiqua" pitchFamily="18" charset="0"/>
              </a:rPr>
              <a:t>mecanismos de valorização do desempenho da escola, dos professores e dos gestores, com base na avaliação de indicadores de mérito, de metas estabelecidas e na qualidade dos resultados da aprendizagem.</a:t>
            </a:r>
            <a:endParaRPr lang="pt-BR" dirty="0">
              <a:latin typeface="Perpetua" pitchFamily="18" charset="0"/>
            </a:endParaRPr>
          </a:p>
        </p:txBody>
      </p:sp>
      <p:sp>
        <p:nvSpPr>
          <p:cNvPr id="6" name="CaixaDeTexto 5"/>
          <p:cNvSpPr txBox="1">
            <a:spLocks noChangeArrowheads="1"/>
          </p:cNvSpPr>
          <p:nvPr/>
        </p:nvSpPr>
        <p:spPr bwMode="auto">
          <a:xfrm>
            <a:off x="428596" y="3286124"/>
            <a:ext cx="7929562" cy="120015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lgn="just"/>
            <a:r>
              <a:rPr lang="pt-BR" dirty="0" smtClean="0">
                <a:latin typeface="Book Antiqua" pitchFamily="18" charset="0"/>
              </a:rPr>
              <a:t>Fortalecer </a:t>
            </a:r>
            <a:r>
              <a:rPr lang="pt-BR" dirty="0">
                <a:latin typeface="Book Antiqua" pitchFamily="18" charset="0"/>
              </a:rPr>
              <a:t>a integração das redes de instituições de formação profissional públicas, comunitárias e privadas e a articulação dos conteúdos curriculares com os setores produtivos, sem descuidar dos serviços de orientação vocacional-profissional. </a:t>
            </a:r>
          </a:p>
        </p:txBody>
      </p:sp>
      <p:sp>
        <p:nvSpPr>
          <p:cNvPr id="7" name="CaixaDeTexto 6"/>
          <p:cNvSpPr txBox="1">
            <a:spLocks noChangeArrowheads="1"/>
          </p:cNvSpPr>
          <p:nvPr/>
        </p:nvSpPr>
        <p:spPr bwMode="auto">
          <a:xfrm>
            <a:off x="357158" y="4929198"/>
            <a:ext cx="7786687" cy="64611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just"/>
            <a:r>
              <a:rPr lang="pt-BR" dirty="0" smtClean="0">
                <a:latin typeface="Book Antiqua" pitchFamily="18" charset="0"/>
              </a:rPr>
              <a:t>Reformular </a:t>
            </a:r>
            <a:r>
              <a:rPr lang="pt-BR" dirty="0">
                <a:latin typeface="Book Antiqua" pitchFamily="18" charset="0"/>
              </a:rPr>
              <a:t>o Plano de Carreira e de Cargos do Magistério, alocando os professores em tempo integral por escola.</a:t>
            </a:r>
          </a:p>
        </p:txBody>
      </p:sp>
      <p:sp>
        <p:nvSpPr>
          <p:cNvPr id="8" name="CaixaDeTexto 7"/>
          <p:cNvSpPr txBox="1">
            <a:spLocks noChangeArrowheads="1"/>
          </p:cNvSpPr>
          <p:nvPr/>
        </p:nvSpPr>
        <p:spPr bwMode="auto">
          <a:xfrm>
            <a:off x="428596" y="5929330"/>
            <a:ext cx="7858125" cy="64611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just"/>
            <a:r>
              <a:rPr lang="pt-BR" dirty="0" smtClean="0">
                <a:latin typeface="Book Antiqua" pitchFamily="18" charset="0"/>
              </a:rPr>
              <a:t>Criar bibliotecas </a:t>
            </a:r>
            <a:r>
              <a:rPr lang="pt-BR" dirty="0">
                <a:latin typeface="Book Antiqua" pitchFamily="18" charset="0"/>
              </a:rPr>
              <a:t>escolares como “centros de recursos e de diversificação da aprendizagem”.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Bottom)">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lide(fromBottom)">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slide(fromBottom)">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a:spLocks noChangeArrowheads="1"/>
          </p:cNvSpPr>
          <p:nvPr/>
        </p:nvSpPr>
        <p:spPr bwMode="auto">
          <a:xfrm>
            <a:off x="500034" y="857232"/>
            <a:ext cx="7929562" cy="92392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just"/>
            <a:r>
              <a:rPr lang="pt-BR" dirty="0" smtClean="0">
                <a:latin typeface="Book Antiqua" pitchFamily="18" charset="0"/>
              </a:rPr>
              <a:t>A</a:t>
            </a:r>
            <a:r>
              <a:rPr lang="pt-BR" dirty="0" smtClean="0">
                <a:latin typeface="Book Antiqua" pitchFamily="18" charset="0"/>
              </a:rPr>
              <a:t>mpliar </a:t>
            </a:r>
            <a:r>
              <a:rPr lang="pt-BR" dirty="0">
                <a:latin typeface="Book Antiqua" pitchFamily="18" charset="0"/>
              </a:rPr>
              <a:t>e fortalecer parcerias e elos entre escola e instituições da sociedade e família, proporcionando maior autonomia da escola e tornando-a uma instituição pública da comunidade.</a:t>
            </a:r>
            <a:endParaRPr lang="pt-BR" dirty="0">
              <a:latin typeface="Perpetua" pitchFamily="18" charset="0"/>
            </a:endParaRPr>
          </a:p>
        </p:txBody>
      </p:sp>
      <p:sp>
        <p:nvSpPr>
          <p:cNvPr id="5" name="CaixaDeTexto 4"/>
          <p:cNvSpPr txBox="1"/>
          <p:nvPr/>
        </p:nvSpPr>
        <p:spPr>
          <a:xfrm>
            <a:off x="428596" y="2643182"/>
            <a:ext cx="8266943" cy="646331"/>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lang="pt-BR" dirty="0" smtClean="0"/>
              <a:t>Enturnar as crianças e os adolescentes por faixa etária na Educação Básica, dos 04 aos </a:t>
            </a:r>
          </a:p>
          <a:p>
            <a:r>
              <a:rPr lang="pt-BR" dirty="0" smtClean="0"/>
              <a:t>17 anos , em treze anos letivos de escolaridade.</a:t>
            </a:r>
            <a:endParaRPr lang="pt-BR" dirty="0"/>
          </a:p>
        </p:txBody>
      </p:sp>
      <p:sp>
        <p:nvSpPr>
          <p:cNvPr id="6" name="CaixaDeTexto 5"/>
          <p:cNvSpPr txBox="1"/>
          <p:nvPr/>
        </p:nvSpPr>
        <p:spPr>
          <a:xfrm>
            <a:off x="428596" y="4071942"/>
            <a:ext cx="7779694" cy="646331"/>
          </a:xfrm>
          <a:prstGeom prst="rect">
            <a:avLst/>
          </a:prstGeom>
        </p:spPr>
        <p:style>
          <a:lnRef idx="1">
            <a:schemeClr val="accent3"/>
          </a:lnRef>
          <a:fillRef idx="3">
            <a:schemeClr val="accent3"/>
          </a:fillRef>
          <a:effectRef idx="2">
            <a:schemeClr val="accent3"/>
          </a:effectRef>
          <a:fontRef idx="minor">
            <a:schemeClr val="lt1"/>
          </a:fontRef>
        </p:style>
        <p:txBody>
          <a:bodyPr wrap="none" rtlCol="0">
            <a:spAutoFit/>
          </a:bodyPr>
          <a:lstStyle/>
          <a:p>
            <a:r>
              <a:rPr lang="pt-BR" dirty="0" smtClean="0"/>
              <a:t>Possibilitar, até 2014, programas de correção de fluxo, distorção idade/série e de </a:t>
            </a:r>
          </a:p>
          <a:p>
            <a:r>
              <a:rPr lang="pt-BR" dirty="0" smtClean="0"/>
              <a:t>recuperação de estudos . </a:t>
            </a:r>
            <a:endParaRPr lang="pt-BR" dirty="0"/>
          </a:p>
        </p:txBody>
      </p:sp>
      <p:sp>
        <p:nvSpPr>
          <p:cNvPr id="7" name="CaixaDeTexto 6"/>
          <p:cNvSpPr txBox="1"/>
          <p:nvPr/>
        </p:nvSpPr>
        <p:spPr>
          <a:xfrm>
            <a:off x="428596" y="5429264"/>
            <a:ext cx="8266174"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smtClean="0"/>
              <a:t>Oferecer classes de alfabetização/letramento/cálculo para estudantes com lacunas de </a:t>
            </a:r>
          </a:p>
          <a:p>
            <a:r>
              <a:rPr lang="pt-BR" dirty="0" smtClean="0"/>
              <a:t>a</a:t>
            </a:r>
            <a:r>
              <a:rPr lang="pt-BR" dirty="0" smtClean="0"/>
              <a:t>prendizagem  ao longo da escolaridade básica.</a:t>
            </a:r>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i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3143240" y="1643050"/>
            <a:ext cx="2839816" cy="3108543"/>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pPr algn="ctr"/>
            <a:r>
              <a:rPr lang="pt-BR" sz="2800" dirty="0" smtClean="0">
                <a:latin typeface="Arial" pitchFamily="34" charset="0"/>
                <a:cs typeface="Arial" pitchFamily="34" charset="0"/>
              </a:rPr>
              <a:t>Obrigado!</a:t>
            </a:r>
          </a:p>
          <a:p>
            <a:endParaRPr lang="pt-BR" sz="2800" dirty="0" smtClean="0">
              <a:latin typeface="Arial" pitchFamily="34" charset="0"/>
              <a:cs typeface="Arial" pitchFamily="34" charset="0"/>
            </a:endParaRPr>
          </a:p>
          <a:p>
            <a:endParaRPr lang="pt-BR" sz="2800" dirty="0" smtClean="0">
              <a:latin typeface="Arial" pitchFamily="34" charset="0"/>
              <a:cs typeface="Arial" pitchFamily="34" charset="0"/>
            </a:endParaRPr>
          </a:p>
          <a:p>
            <a:pPr algn="ctr"/>
            <a:r>
              <a:rPr lang="pt-BR" sz="2800" dirty="0" smtClean="0">
                <a:latin typeface="Arial" pitchFamily="34" charset="0"/>
                <a:cs typeface="Arial" pitchFamily="34" charset="0"/>
              </a:rPr>
              <a:t>Isaac Ferreira</a:t>
            </a:r>
          </a:p>
          <a:p>
            <a:endParaRPr lang="pt-BR" sz="2800" dirty="0" smtClean="0">
              <a:latin typeface="Arial" pitchFamily="34" charset="0"/>
              <a:cs typeface="Arial" pitchFamily="34" charset="0"/>
            </a:endParaRPr>
          </a:p>
          <a:p>
            <a:endParaRPr lang="pt-BR" sz="2800" dirty="0" smtClean="0">
              <a:latin typeface="Arial" pitchFamily="34" charset="0"/>
              <a:cs typeface="Arial" pitchFamily="34" charset="0"/>
            </a:endParaRPr>
          </a:p>
          <a:p>
            <a:pPr algn="ctr"/>
            <a:r>
              <a:rPr lang="pt-BR" sz="2800" dirty="0" smtClean="0">
                <a:latin typeface="Arial" pitchFamily="34" charset="0"/>
                <a:cs typeface="Arial" pitchFamily="34" charset="0"/>
              </a:rPr>
              <a:t>if@sed.sc.gov.br</a:t>
            </a:r>
            <a:endParaRPr lang="pt-B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0"/>
            <a:ext cx="9144000" cy="1569660"/>
          </a:xfrm>
          <a:prstGeom prst="rect">
            <a:avLst/>
          </a:prstGeom>
          <a:solidFill>
            <a:schemeClr val="tx2">
              <a:lumMod val="20000"/>
              <a:lumOff val="80000"/>
            </a:schemeClr>
          </a:solidFill>
        </p:spPr>
        <p:txBody>
          <a:bodyPr wrap="square" rtlCol="0">
            <a:spAutoFit/>
          </a:bodyPr>
          <a:lstStyle/>
          <a:p>
            <a:pPr algn="ctr"/>
            <a:endParaRPr lang="pt-BR" sz="3200" dirty="0" smtClean="0"/>
          </a:p>
          <a:p>
            <a:pPr algn="ctr"/>
            <a:r>
              <a:rPr lang="pt-BR" sz="3200" dirty="0" smtClean="0"/>
              <a:t>Para </a:t>
            </a:r>
            <a:r>
              <a:rPr lang="pt-BR" sz="3200" dirty="0" smtClean="0"/>
              <a:t>início de conversa</a:t>
            </a:r>
            <a:r>
              <a:rPr lang="pt-BR" sz="3200" dirty="0" smtClean="0"/>
              <a:t>... As mudanças realizadas...</a:t>
            </a:r>
            <a:endParaRPr lang="pt-BR" sz="3200" dirty="0" smtClean="0"/>
          </a:p>
          <a:p>
            <a:pPr algn="ctr"/>
            <a:endParaRPr lang="pt-BR" sz="3200" dirty="0"/>
          </a:p>
        </p:txBody>
      </p:sp>
      <p:sp>
        <p:nvSpPr>
          <p:cNvPr id="5" name="CaixaDeTexto 4"/>
          <p:cNvSpPr txBox="1"/>
          <p:nvPr/>
        </p:nvSpPr>
        <p:spPr>
          <a:xfrm>
            <a:off x="5643570" y="2786058"/>
            <a:ext cx="3500430" cy="2554545"/>
          </a:xfrm>
          <a:prstGeom prst="rect">
            <a:avLst/>
          </a:prstGeom>
          <a:solidFill>
            <a:schemeClr val="accent1">
              <a:lumMod val="20000"/>
              <a:lumOff val="80000"/>
            </a:schemeClr>
          </a:solidFill>
        </p:spPr>
        <p:txBody>
          <a:bodyPr wrap="square" rtlCol="0">
            <a:spAutoFit/>
          </a:bodyPr>
          <a:lstStyle/>
          <a:p>
            <a:pPr algn="ctr"/>
            <a:r>
              <a:rPr lang="pt-BR" sz="3200" dirty="0" smtClean="0">
                <a:latin typeface="Arial" pitchFamily="34" charset="0"/>
                <a:cs typeface="Arial" pitchFamily="34" charset="0"/>
              </a:rPr>
              <a:t>A Educação Básica  se constitui como tal a partir da LDB – Lei 9.394/96; </a:t>
            </a:r>
            <a:endParaRPr lang="pt-BR" sz="3200" dirty="0">
              <a:latin typeface="Arial" pitchFamily="34" charset="0"/>
              <a:cs typeface="Arial" pitchFamily="34" charset="0"/>
            </a:endParaRPr>
          </a:p>
        </p:txBody>
      </p:sp>
      <p:sp>
        <p:nvSpPr>
          <p:cNvPr id="6" name="CaixaDeTexto 5"/>
          <p:cNvSpPr txBox="1"/>
          <p:nvPr/>
        </p:nvSpPr>
        <p:spPr>
          <a:xfrm>
            <a:off x="1571604" y="1571612"/>
            <a:ext cx="2355132" cy="461665"/>
          </a:xfrm>
          <a:prstGeom prst="rect">
            <a:avLst/>
          </a:prstGeom>
          <a:noFill/>
        </p:spPr>
        <p:txBody>
          <a:bodyPr wrap="none" rtlCol="0">
            <a:spAutoFit/>
          </a:bodyPr>
          <a:lstStyle/>
          <a:p>
            <a:r>
              <a:rPr lang="pt-BR" sz="2400" dirty="0" smtClean="0">
                <a:latin typeface="Arial" pitchFamily="34" charset="0"/>
                <a:cs typeface="Arial" pitchFamily="34" charset="0"/>
              </a:rPr>
              <a:t>Antes, porém ...</a:t>
            </a:r>
            <a:endParaRPr lang="pt-BR" sz="2400" dirty="0">
              <a:latin typeface="Arial" pitchFamily="34" charset="0"/>
              <a:cs typeface="Arial" pitchFamily="34" charset="0"/>
            </a:endParaRPr>
          </a:p>
        </p:txBody>
      </p:sp>
      <p:sp>
        <p:nvSpPr>
          <p:cNvPr id="7" name="CaixaDeTexto 6"/>
          <p:cNvSpPr txBox="1"/>
          <p:nvPr/>
        </p:nvSpPr>
        <p:spPr>
          <a:xfrm>
            <a:off x="0" y="2143116"/>
            <a:ext cx="5643570" cy="4093428"/>
          </a:xfrm>
          <a:prstGeom prst="rect">
            <a:avLst/>
          </a:prstGeom>
          <a:solidFill>
            <a:schemeClr val="tx2">
              <a:lumMod val="40000"/>
              <a:lumOff val="60000"/>
            </a:schemeClr>
          </a:solidFill>
        </p:spPr>
        <p:txBody>
          <a:bodyPr wrap="square" rtlCol="0">
            <a:spAutoFit/>
          </a:bodyPr>
          <a:lstStyle/>
          <a:p>
            <a:r>
              <a:rPr lang="pt-BR" sz="2000" b="1" dirty="0" smtClean="0">
                <a:latin typeface="Arial" pitchFamily="34" charset="0"/>
                <a:cs typeface="Arial" pitchFamily="34" charset="0"/>
              </a:rPr>
              <a:t>A Lei  4.024  de 20 de novembro de 1961</a:t>
            </a:r>
            <a:r>
              <a:rPr lang="pt-BR" sz="2000" dirty="0" smtClean="0">
                <a:latin typeface="Arial" pitchFamily="34" charset="0"/>
                <a:cs typeface="Arial" pitchFamily="34" charset="0"/>
              </a:rPr>
              <a:t>: fixou as diretrizes e as bases da Educação Nacional</a:t>
            </a:r>
          </a:p>
          <a:p>
            <a:pPr algn="ctr"/>
            <a:endParaRPr lang="pt-BR" sz="2000" dirty="0" smtClean="0">
              <a:latin typeface="Arial" pitchFamily="34" charset="0"/>
              <a:cs typeface="Arial" pitchFamily="34" charset="0"/>
            </a:endParaRPr>
          </a:p>
          <a:p>
            <a:pPr algn="ctr"/>
            <a:r>
              <a:rPr lang="pt-BR" sz="2000" b="1" dirty="0" smtClean="0">
                <a:latin typeface="Arial" pitchFamily="34" charset="0"/>
                <a:cs typeface="Arial" pitchFamily="34" charset="0"/>
              </a:rPr>
              <a:t>Título 4: da Educação de Grau Primário</a:t>
            </a:r>
          </a:p>
          <a:p>
            <a:r>
              <a:rPr lang="pt-BR" sz="2000" dirty="0" smtClean="0">
                <a:latin typeface="Arial" pitchFamily="34" charset="0"/>
                <a:cs typeface="Arial" pitchFamily="34" charset="0"/>
              </a:rPr>
              <a:t>Art. 26 . O ensino primário será ministrado, no mínimo em quatro séries anuais.</a:t>
            </a:r>
          </a:p>
          <a:p>
            <a:r>
              <a:rPr lang="pt-BR" sz="2000" dirty="0" smtClean="0">
                <a:latin typeface="Arial" pitchFamily="34" charset="0"/>
                <a:cs typeface="Arial" pitchFamily="34" charset="0"/>
              </a:rPr>
              <a:t>Art. 27. O Ensino primário é obrigatório a partir dos sete anos...</a:t>
            </a:r>
          </a:p>
          <a:p>
            <a:endParaRPr lang="pt-BR" sz="2000" dirty="0" smtClean="0">
              <a:latin typeface="Arial" pitchFamily="34" charset="0"/>
              <a:cs typeface="Arial" pitchFamily="34" charset="0"/>
            </a:endParaRPr>
          </a:p>
          <a:p>
            <a:pPr algn="ctr"/>
            <a:r>
              <a:rPr lang="pt-BR" sz="2000" b="1" dirty="0" smtClean="0">
                <a:latin typeface="Arial" pitchFamily="34" charset="0"/>
                <a:cs typeface="Arial" pitchFamily="34" charset="0"/>
              </a:rPr>
              <a:t>Título 5: da Educação de Grau Médio</a:t>
            </a:r>
          </a:p>
          <a:p>
            <a:pPr algn="just"/>
            <a:r>
              <a:rPr lang="pt-BR" sz="2000" dirty="0" smtClean="0">
                <a:latin typeface="Arial" pitchFamily="34" charset="0"/>
                <a:cs typeface="Arial" pitchFamily="34" charset="0"/>
              </a:rPr>
              <a:t>Art. 34. o  ensino médio será ministrado em dois ciclos, o ginasial e o colegial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0"/>
            <a:ext cx="9144000" cy="3046988"/>
          </a:xfrm>
          <a:prstGeom prst="rect">
            <a:avLst/>
          </a:prstGeom>
          <a:solidFill>
            <a:schemeClr val="accent1">
              <a:lumMod val="40000"/>
              <a:lumOff val="60000"/>
            </a:schemeClr>
          </a:solidFill>
        </p:spPr>
        <p:txBody>
          <a:bodyPr wrap="square" rtlCol="0">
            <a:spAutoFit/>
          </a:bodyPr>
          <a:lstStyle/>
          <a:p>
            <a:pPr algn="ctr"/>
            <a:r>
              <a:rPr lang="pt-BR" sz="2400" b="1" dirty="0" smtClean="0">
                <a:latin typeface="Arial" pitchFamily="34" charset="0"/>
                <a:cs typeface="Arial" pitchFamily="34" charset="0"/>
              </a:rPr>
              <a:t>A Lei  5.692 de 11 de agosto de 1971</a:t>
            </a:r>
          </a:p>
          <a:p>
            <a:pPr algn="ctr"/>
            <a:endParaRPr lang="pt-BR" sz="2400" b="1" dirty="0" smtClean="0">
              <a:latin typeface="Arial" pitchFamily="34" charset="0"/>
              <a:cs typeface="Arial" pitchFamily="34" charset="0"/>
            </a:endParaRPr>
          </a:p>
          <a:p>
            <a:pPr algn="ctr"/>
            <a:r>
              <a:rPr lang="pt-BR" sz="2400" b="1" dirty="0" smtClean="0">
                <a:latin typeface="Arial" pitchFamily="34" charset="0"/>
                <a:cs typeface="Arial" pitchFamily="34" charset="0"/>
              </a:rPr>
              <a:t>Fixou </a:t>
            </a:r>
            <a:r>
              <a:rPr lang="pt-BR" sz="2400" b="1" dirty="0" smtClean="0">
                <a:latin typeface="Arial" pitchFamily="34" charset="0"/>
                <a:cs typeface="Arial" pitchFamily="34" charset="0"/>
              </a:rPr>
              <a:t>diretrizes e bases para o ensino de 1º. e 2º. Graus...</a:t>
            </a:r>
          </a:p>
          <a:p>
            <a:endParaRPr lang="pt-BR" sz="2400" b="1" dirty="0" smtClean="0">
              <a:latin typeface="Arial" pitchFamily="34" charset="0"/>
              <a:cs typeface="Arial" pitchFamily="34" charset="0"/>
            </a:endParaRPr>
          </a:p>
          <a:p>
            <a:pPr algn="ctr"/>
            <a:r>
              <a:rPr lang="pt-BR" sz="2400" dirty="0" smtClean="0">
                <a:latin typeface="Arial" pitchFamily="34" charset="0"/>
                <a:cs typeface="Arial" pitchFamily="34" charset="0"/>
              </a:rPr>
              <a:t>Art.10. O ensino de 1º. </a:t>
            </a:r>
            <a:r>
              <a:rPr lang="pt-BR" sz="2400" dirty="0" smtClean="0">
                <a:latin typeface="Arial" pitchFamily="34" charset="0"/>
                <a:cs typeface="Arial" pitchFamily="34" charset="0"/>
              </a:rPr>
              <a:t>g</a:t>
            </a:r>
            <a:r>
              <a:rPr lang="pt-BR" sz="2400" dirty="0" smtClean="0">
                <a:latin typeface="Arial" pitchFamily="34" charset="0"/>
                <a:cs typeface="Arial" pitchFamily="34" charset="0"/>
              </a:rPr>
              <a:t>rau terá oito anos letivos e </a:t>
            </a:r>
          </a:p>
          <a:p>
            <a:pPr algn="ctr"/>
            <a:r>
              <a:rPr lang="pt-BR" sz="2400" dirty="0" smtClean="0">
                <a:latin typeface="Arial" pitchFamily="34" charset="0"/>
                <a:cs typeface="Arial" pitchFamily="34" charset="0"/>
              </a:rPr>
              <a:t>c</a:t>
            </a:r>
            <a:r>
              <a:rPr lang="pt-BR" sz="2400" dirty="0" smtClean="0">
                <a:latin typeface="Arial" pitchFamily="34" charset="0"/>
                <a:cs typeface="Arial" pitchFamily="34" charset="0"/>
              </a:rPr>
              <a:t>ompreenderá, anualmente, pelo menos 720 h de atividade</a:t>
            </a:r>
          </a:p>
          <a:p>
            <a:pPr algn="ctr"/>
            <a:r>
              <a:rPr lang="pt-BR" sz="2400" dirty="0" smtClean="0">
                <a:latin typeface="Arial" pitchFamily="34" charset="0"/>
                <a:cs typeface="Arial" pitchFamily="34" charset="0"/>
              </a:rPr>
              <a:t>Art. 20. O ensino de 1º. </a:t>
            </a:r>
            <a:r>
              <a:rPr lang="pt-BR" sz="2400" dirty="0" smtClean="0">
                <a:latin typeface="Arial" pitchFamily="34" charset="0"/>
                <a:cs typeface="Arial" pitchFamily="34" charset="0"/>
              </a:rPr>
              <a:t>g</a:t>
            </a:r>
            <a:r>
              <a:rPr lang="pt-BR" sz="2400" dirty="0" smtClean="0">
                <a:latin typeface="Arial" pitchFamily="34" charset="0"/>
                <a:cs typeface="Arial" pitchFamily="34" charset="0"/>
              </a:rPr>
              <a:t>rau  será obrigatório dos sete aos </a:t>
            </a:r>
          </a:p>
          <a:p>
            <a:pPr algn="ctr"/>
            <a:r>
              <a:rPr lang="pt-BR" sz="2400" dirty="0" smtClean="0">
                <a:latin typeface="Arial" pitchFamily="34" charset="0"/>
                <a:cs typeface="Arial" pitchFamily="34" charset="0"/>
              </a:rPr>
              <a:t>c</a:t>
            </a:r>
            <a:r>
              <a:rPr lang="pt-BR" sz="2400" dirty="0" smtClean="0">
                <a:latin typeface="Arial" pitchFamily="34" charset="0"/>
                <a:cs typeface="Arial" pitchFamily="34" charset="0"/>
              </a:rPr>
              <a:t>atorze anos.</a:t>
            </a:r>
            <a:endParaRPr lang="pt-BR" sz="2400" dirty="0">
              <a:latin typeface="Arial" pitchFamily="34" charset="0"/>
              <a:cs typeface="Arial" pitchFamily="34" charset="0"/>
            </a:endParaRPr>
          </a:p>
        </p:txBody>
      </p:sp>
      <p:sp>
        <p:nvSpPr>
          <p:cNvPr id="5" name="CaixaDeTexto 4"/>
          <p:cNvSpPr txBox="1"/>
          <p:nvPr/>
        </p:nvSpPr>
        <p:spPr>
          <a:xfrm>
            <a:off x="0" y="4303455"/>
            <a:ext cx="3500430" cy="2554545"/>
          </a:xfrm>
          <a:prstGeom prst="rect">
            <a:avLst/>
          </a:prstGeom>
          <a:solidFill>
            <a:schemeClr val="accent1">
              <a:lumMod val="20000"/>
              <a:lumOff val="80000"/>
            </a:schemeClr>
          </a:solidFill>
        </p:spPr>
        <p:txBody>
          <a:bodyPr wrap="square" rtlCol="0">
            <a:spAutoFit/>
          </a:bodyPr>
          <a:lstStyle/>
          <a:p>
            <a:pPr algn="ctr"/>
            <a:r>
              <a:rPr lang="pt-BR" sz="3200" dirty="0" smtClean="0">
                <a:latin typeface="Arial" pitchFamily="34" charset="0"/>
                <a:cs typeface="Arial" pitchFamily="34" charset="0"/>
              </a:rPr>
              <a:t>A LDB – Lei 9.394/96 alterada pela Lei 11.274.de 06 de fevereiro de 2006</a:t>
            </a:r>
            <a:endParaRPr lang="pt-BR" sz="3200" dirty="0">
              <a:latin typeface="Arial" pitchFamily="34" charset="0"/>
              <a:cs typeface="Arial" pitchFamily="34" charset="0"/>
            </a:endParaRPr>
          </a:p>
        </p:txBody>
      </p:sp>
      <p:sp>
        <p:nvSpPr>
          <p:cNvPr id="6" name="CaixaDeTexto 5"/>
          <p:cNvSpPr txBox="1"/>
          <p:nvPr/>
        </p:nvSpPr>
        <p:spPr>
          <a:xfrm>
            <a:off x="3786182" y="4286256"/>
            <a:ext cx="5000660" cy="2308324"/>
          </a:xfrm>
          <a:prstGeom prst="rect">
            <a:avLst/>
          </a:prstGeom>
          <a:solidFill>
            <a:schemeClr val="accent1">
              <a:lumMod val="20000"/>
              <a:lumOff val="80000"/>
            </a:schemeClr>
          </a:solidFill>
        </p:spPr>
        <p:txBody>
          <a:bodyPr wrap="square" rtlCol="0">
            <a:spAutoFit/>
          </a:bodyPr>
          <a:lstStyle/>
          <a:p>
            <a:pPr algn="just"/>
            <a:r>
              <a:rPr lang="pt-BR" sz="2400" dirty="0" smtClean="0">
                <a:latin typeface="Arial" pitchFamily="34" charset="0"/>
                <a:cs typeface="Arial" pitchFamily="34" charset="0"/>
              </a:rPr>
              <a:t>Art. 32. O ensino fundamental obrigatório, com duração de 9 (nove) anos, gratuito na escola pública, iniciando-se aos 6 (seis) anos de idade, terá por objetivo a formação básica do </a:t>
            </a:r>
            <a:r>
              <a:rPr lang="pt-BR" sz="2400" dirty="0" smtClean="0">
                <a:latin typeface="Arial" pitchFamily="34" charset="0"/>
                <a:cs typeface="Arial" pitchFamily="34" charset="0"/>
              </a:rPr>
              <a:t>cidadão...</a:t>
            </a:r>
            <a:endParaRPr lang="pt-BR" sz="2400" dirty="0" smtClean="0">
              <a:latin typeface="Arial" pitchFamily="34" charset="0"/>
              <a:cs typeface="Arial" pitchFamily="34" charset="0"/>
            </a:endParaRPr>
          </a:p>
        </p:txBody>
      </p:sp>
      <p:sp>
        <p:nvSpPr>
          <p:cNvPr id="7" name="CaixaDeTexto 6"/>
          <p:cNvSpPr txBox="1"/>
          <p:nvPr/>
        </p:nvSpPr>
        <p:spPr>
          <a:xfrm>
            <a:off x="785786" y="3357562"/>
            <a:ext cx="7139519" cy="523220"/>
          </a:xfrm>
          <a:prstGeom prst="rect">
            <a:avLst/>
          </a:prstGeom>
          <a:solidFill>
            <a:schemeClr val="accent5">
              <a:lumMod val="60000"/>
              <a:lumOff val="40000"/>
            </a:schemeClr>
          </a:solidFill>
        </p:spPr>
        <p:txBody>
          <a:bodyPr wrap="none" rtlCol="0">
            <a:spAutoFit/>
          </a:bodyPr>
          <a:lstStyle/>
          <a:p>
            <a:r>
              <a:rPr lang="pt-BR" sz="2800" dirty="0" smtClean="0">
                <a:latin typeface="Arial" pitchFamily="34" charset="0"/>
                <a:cs typeface="Arial" pitchFamily="34" charset="0"/>
              </a:rPr>
              <a:t>A partir de 1996, mais mudanças na LDB... </a:t>
            </a:r>
            <a:endParaRPr lang="pt-BR" sz="28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ox(in)">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142976" y="500042"/>
            <a:ext cx="6429420" cy="400110"/>
          </a:xfrm>
          <a:prstGeom prst="rect">
            <a:avLst/>
          </a:prstGeom>
          <a:solidFill>
            <a:schemeClr val="accent1">
              <a:lumMod val="60000"/>
              <a:lumOff val="40000"/>
            </a:schemeClr>
          </a:solidFill>
        </p:spPr>
        <p:txBody>
          <a:bodyPr wrap="square" rtlCol="0">
            <a:spAutoFit/>
          </a:bodyPr>
          <a:lstStyle/>
          <a:p>
            <a:r>
              <a:rPr lang="pt-BR" sz="2000" dirty="0" smtClean="0">
                <a:latin typeface="Arial" pitchFamily="34" charset="0"/>
                <a:cs typeface="Arial" pitchFamily="34" charset="0"/>
              </a:rPr>
              <a:t>Emenda Constitucional 59 de 11 de novembro de 2009</a:t>
            </a:r>
            <a:endParaRPr lang="pt-BR" sz="2000" dirty="0">
              <a:latin typeface="Arial" pitchFamily="34" charset="0"/>
              <a:cs typeface="Arial" pitchFamily="34" charset="0"/>
            </a:endParaRPr>
          </a:p>
        </p:txBody>
      </p:sp>
      <p:sp>
        <p:nvSpPr>
          <p:cNvPr id="5" name="CaixaDeTexto 4"/>
          <p:cNvSpPr txBox="1"/>
          <p:nvPr/>
        </p:nvSpPr>
        <p:spPr>
          <a:xfrm>
            <a:off x="714348" y="1643050"/>
            <a:ext cx="7572428" cy="1631216"/>
          </a:xfrm>
          <a:prstGeom prst="rect">
            <a:avLst/>
          </a:prstGeom>
          <a:solidFill>
            <a:schemeClr val="tx2">
              <a:lumMod val="20000"/>
              <a:lumOff val="80000"/>
            </a:schemeClr>
          </a:solidFill>
        </p:spPr>
        <p:txBody>
          <a:bodyPr wrap="square" rtlCol="0">
            <a:spAutoFit/>
          </a:bodyPr>
          <a:lstStyle/>
          <a:p>
            <a:pPr algn="ctr"/>
            <a:r>
              <a:rPr lang="pt-BR" sz="2000" dirty="0" smtClean="0">
                <a:latin typeface="Arial" pitchFamily="34" charset="0"/>
                <a:cs typeface="Arial" pitchFamily="34" charset="0"/>
              </a:rPr>
              <a:t>[...] dá nova redação aos incisos I e VII do art. 208, (da Constituição Federal) de forma a prever a obrigatoriedade do ensino de quatro a dezessete anos  e ampliar a abrangência de todos os Programas suplementares para todas as etapas da Educação Básica [...].</a:t>
            </a:r>
            <a:endParaRPr lang="pt-BR" sz="2000" dirty="0">
              <a:latin typeface="Arial" pitchFamily="34" charset="0"/>
              <a:cs typeface="Arial" pitchFamily="34" charset="0"/>
            </a:endParaRPr>
          </a:p>
        </p:txBody>
      </p:sp>
      <p:sp>
        <p:nvSpPr>
          <p:cNvPr id="8" name="CaixaDeTexto 7"/>
          <p:cNvSpPr txBox="1"/>
          <p:nvPr/>
        </p:nvSpPr>
        <p:spPr>
          <a:xfrm>
            <a:off x="1214414" y="4500570"/>
            <a:ext cx="6286544" cy="1569660"/>
          </a:xfrm>
          <a:prstGeom prst="rect">
            <a:avLst/>
          </a:prstGeom>
          <a:solidFill>
            <a:schemeClr val="accent5">
              <a:lumMod val="40000"/>
              <a:lumOff val="60000"/>
            </a:schemeClr>
          </a:solidFill>
        </p:spPr>
        <p:txBody>
          <a:bodyPr wrap="square" rtlCol="0">
            <a:spAutoFit/>
          </a:bodyPr>
          <a:lstStyle/>
          <a:p>
            <a:pPr algn="ctr"/>
            <a:r>
              <a:rPr lang="pt-BR" sz="2400" dirty="0" smtClean="0">
                <a:latin typeface="Arial" pitchFamily="34" charset="0"/>
                <a:cs typeface="Arial" pitchFamily="34" charset="0"/>
              </a:rPr>
              <a:t>Este foi o cenário da mudança da base legal e de configuração da  Educação Básica no Brasil, desde meados do século passado aos dias atuais</a:t>
            </a:r>
            <a:endParaRPr lang="pt-BR" sz="24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785786" y="0"/>
            <a:ext cx="7443063" cy="830997"/>
          </a:xfrm>
          <a:prstGeom prst="rect">
            <a:avLst/>
          </a:prstGeom>
          <a:solidFill>
            <a:schemeClr val="accent5">
              <a:lumMod val="60000"/>
              <a:lumOff val="40000"/>
            </a:schemeClr>
          </a:solidFill>
        </p:spPr>
        <p:txBody>
          <a:bodyPr wrap="none" rtlCol="0">
            <a:spAutoFit/>
          </a:bodyPr>
          <a:lstStyle/>
          <a:p>
            <a:pPr algn="ctr"/>
            <a:r>
              <a:rPr lang="pt-BR" sz="2400" dirty="0" smtClean="0">
                <a:latin typeface="Arial" pitchFamily="34" charset="0"/>
                <a:cs typeface="Arial" pitchFamily="34" charset="0"/>
              </a:rPr>
              <a:t>As mudanças conceptuais/discursivas  na Educação </a:t>
            </a:r>
          </a:p>
          <a:p>
            <a:pPr algn="ctr"/>
            <a:r>
              <a:rPr lang="pt-BR" sz="2400" dirty="0" smtClean="0">
                <a:latin typeface="Arial" pitchFamily="34" charset="0"/>
                <a:cs typeface="Arial" pitchFamily="34" charset="0"/>
              </a:rPr>
              <a:t>em Santa Catarina</a:t>
            </a:r>
            <a:endParaRPr lang="pt-BR" sz="2400" dirty="0">
              <a:latin typeface="Arial" pitchFamily="34" charset="0"/>
              <a:cs typeface="Arial" pitchFamily="34" charset="0"/>
            </a:endParaRPr>
          </a:p>
        </p:txBody>
      </p:sp>
      <p:sp>
        <p:nvSpPr>
          <p:cNvPr id="6" name="CaixaDeTexto 5"/>
          <p:cNvSpPr txBox="1"/>
          <p:nvPr/>
        </p:nvSpPr>
        <p:spPr>
          <a:xfrm>
            <a:off x="0" y="1214422"/>
            <a:ext cx="9144000" cy="6001643"/>
          </a:xfrm>
          <a:prstGeom prst="rect">
            <a:avLst/>
          </a:prstGeom>
          <a:solidFill>
            <a:schemeClr val="accent5">
              <a:lumMod val="20000"/>
              <a:lumOff val="80000"/>
            </a:schemeClr>
          </a:solidFill>
        </p:spPr>
        <p:txBody>
          <a:bodyPr wrap="square" rtlCol="0">
            <a:spAutoFit/>
          </a:bodyPr>
          <a:lstStyle/>
          <a:p>
            <a:r>
              <a:rPr lang="pt-BR" sz="2400" b="1" dirty="0" smtClean="0">
                <a:latin typeface="Arial" pitchFamily="34" charset="0"/>
                <a:cs typeface="Arial" pitchFamily="34" charset="0"/>
              </a:rPr>
              <a:t>Proposta </a:t>
            </a:r>
            <a:r>
              <a:rPr lang="pt-BR" sz="2400" b="1" dirty="0" smtClean="0">
                <a:latin typeface="Arial" pitchFamily="34" charset="0"/>
                <a:cs typeface="Arial" pitchFamily="34" charset="0"/>
              </a:rPr>
              <a:t>Curricular de Santa Catarina, 1991 _PC/SC 1991 </a:t>
            </a:r>
            <a:endParaRPr lang="pt-BR" sz="2400" dirty="0" smtClean="0">
              <a:latin typeface="Arial" pitchFamily="34" charset="0"/>
              <a:cs typeface="Arial" pitchFamily="34" charset="0"/>
            </a:endParaRPr>
          </a:p>
          <a:p>
            <a:r>
              <a:rPr lang="pt-BR" sz="2400" dirty="0" smtClean="0">
                <a:latin typeface="Arial" pitchFamily="34" charset="0"/>
                <a:cs typeface="Arial" pitchFamily="34" charset="0"/>
              </a:rPr>
              <a:t> </a:t>
            </a:r>
            <a:r>
              <a:rPr lang="pt-BR" sz="2400" dirty="0" smtClean="0">
                <a:latin typeface="Arial" pitchFamily="34" charset="0"/>
                <a:cs typeface="Arial" pitchFamily="34" charset="0"/>
              </a:rPr>
              <a:t>“</a:t>
            </a:r>
            <a:r>
              <a:rPr lang="pt-BR" sz="2400" dirty="0" smtClean="0">
                <a:latin typeface="Arial" pitchFamily="34" charset="0"/>
                <a:cs typeface="Arial" pitchFamily="34" charset="0"/>
              </a:rPr>
              <a:t>Tendo a compreensão de que a educação é em si a </a:t>
            </a:r>
            <a:r>
              <a:rPr lang="pt-BR" sz="2400" dirty="0" smtClean="0">
                <a:latin typeface="Arial" pitchFamily="34" charset="0"/>
                <a:cs typeface="Arial" pitchFamily="34" charset="0"/>
              </a:rPr>
              <a:t>totalidade do contexto </a:t>
            </a:r>
            <a:r>
              <a:rPr lang="pt-BR" sz="2400" dirty="0" smtClean="0">
                <a:latin typeface="Arial" pitchFamily="34" charset="0"/>
                <a:cs typeface="Arial" pitchFamily="34" charset="0"/>
              </a:rPr>
              <a:t>no qual ela está </a:t>
            </a:r>
            <a:r>
              <a:rPr lang="pt-BR" sz="2400" dirty="0" smtClean="0">
                <a:latin typeface="Arial" pitchFamily="34" charset="0"/>
                <a:cs typeface="Arial" pitchFamily="34" charset="0"/>
              </a:rPr>
              <a:t>inserida</a:t>
            </a:r>
            <a:r>
              <a:rPr lang="pt-BR" sz="2400" dirty="0" smtClean="0">
                <a:latin typeface="Arial" pitchFamily="34" charset="0"/>
                <a:cs typeface="Arial" pitchFamily="34" charset="0"/>
              </a:rPr>
              <a:t>, a prática </a:t>
            </a:r>
            <a:r>
              <a:rPr lang="pt-BR" sz="2400" dirty="0" smtClean="0">
                <a:latin typeface="Arial" pitchFamily="34" charset="0"/>
                <a:cs typeface="Arial" pitchFamily="34" charset="0"/>
              </a:rPr>
              <a:t>pedagógica </a:t>
            </a:r>
            <a:r>
              <a:rPr lang="pt-BR" sz="2400" dirty="0" smtClean="0">
                <a:latin typeface="Arial" pitchFamily="34" charset="0"/>
                <a:cs typeface="Arial" pitchFamily="34" charset="0"/>
              </a:rPr>
              <a:t>deve buscar a  </a:t>
            </a:r>
            <a:r>
              <a:rPr lang="pt-BR" sz="2400" dirty="0" smtClean="0">
                <a:latin typeface="Arial" pitchFamily="34" charset="0"/>
                <a:cs typeface="Arial" pitchFamily="34" charset="0"/>
              </a:rPr>
              <a:t>superação da compartimentalização </a:t>
            </a:r>
            <a:r>
              <a:rPr lang="pt-BR" sz="2400" dirty="0" smtClean="0">
                <a:latin typeface="Arial" pitchFamily="34" charset="0"/>
                <a:cs typeface="Arial" pitchFamily="34" charset="0"/>
              </a:rPr>
              <a:t>do ensino, através do </a:t>
            </a:r>
            <a:r>
              <a:rPr lang="pt-BR" sz="2400" dirty="0" smtClean="0">
                <a:latin typeface="Arial" pitchFamily="34" charset="0"/>
                <a:cs typeface="Arial" pitchFamily="34" charset="0"/>
              </a:rPr>
              <a:t>trabalho a </a:t>
            </a:r>
            <a:r>
              <a:rPr lang="pt-BR" sz="2400" dirty="0" smtClean="0">
                <a:latin typeface="Arial" pitchFamily="34" charset="0"/>
                <a:cs typeface="Arial" pitchFamily="34" charset="0"/>
              </a:rPr>
              <a:t>nível de suas especificidades,  </a:t>
            </a:r>
            <a:r>
              <a:rPr lang="pt-BR" sz="2400" dirty="0" smtClean="0">
                <a:latin typeface="Arial" pitchFamily="34" charset="0"/>
                <a:cs typeface="Arial" pitchFamily="34" charset="0"/>
              </a:rPr>
              <a:t>mas </a:t>
            </a:r>
            <a:r>
              <a:rPr lang="pt-BR" sz="2400" dirty="0" smtClean="0">
                <a:latin typeface="Arial" pitchFamily="34" charset="0"/>
                <a:cs typeface="Arial" pitchFamily="34" charset="0"/>
              </a:rPr>
              <a:t>com a clareza que a compreensão da totalidade é que produz </a:t>
            </a:r>
            <a:r>
              <a:rPr lang="pt-BR" sz="2400" dirty="0" smtClean="0">
                <a:latin typeface="Arial" pitchFamily="34" charset="0"/>
                <a:cs typeface="Arial" pitchFamily="34" charset="0"/>
              </a:rPr>
              <a:t>a dimensão </a:t>
            </a:r>
            <a:r>
              <a:rPr lang="pt-BR" sz="2400" dirty="0" smtClean="0">
                <a:latin typeface="Arial" pitchFamily="34" charset="0"/>
                <a:cs typeface="Arial" pitchFamily="34" charset="0"/>
              </a:rPr>
              <a:t>do trabalho das partes. </a:t>
            </a:r>
            <a:r>
              <a:rPr lang="pt-BR" sz="2400" dirty="0" smtClean="0">
                <a:latin typeface="Arial" pitchFamily="34" charset="0"/>
                <a:cs typeface="Arial" pitchFamily="34" charset="0"/>
              </a:rPr>
              <a:t>Isto faz </a:t>
            </a:r>
            <a:r>
              <a:rPr lang="pt-BR" sz="2400" dirty="0" smtClean="0">
                <a:latin typeface="Arial" pitchFamily="34" charset="0"/>
                <a:cs typeface="Arial" pitchFamily="34" charset="0"/>
              </a:rPr>
              <a:t>com que cada conteúdo a ser trabalhado expresse a </a:t>
            </a:r>
            <a:r>
              <a:rPr lang="pt-BR" sz="2400" dirty="0" smtClean="0">
                <a:latin typeface="Arial" pitchFamily="34" charset="0"/>
                <a:cs typeface="Arial" pitchFamily="34" charset="0"/>
              </a:rPr>
              <a:t>forma pela </a:t>
            </a:r>
            <a:r>
              <a:rPr lang="pt-BR" sz="2400" dirty="0" smtClean="0">
                <a:latin typeface="Arial" pitchFamily="34" charset="0"/>
                <a:cs typeface="Arial" pitchFamily="34" charset="0"/>
              </a:rPr>
              <a:t>qual </a:t>
            </a:r>
            <a:r>
              <a:rPr lang="pt-BR" sz="2400" dirty="0" smtClean="0">
                <a:latin typeface="Arial" pitchFamily="34" charset="0"/>
                <a:cs typeface="Arial" pitchFamily="34" charset="0"/>
              </a:rPr>
              <a:t>se estruturou </a:t>
            </a:r>
            <a:r>
              <a:rPr lang="pt-BR" sz="2400" dirty="0" smtClean="0">
                <a:latin typeface="Arial" pitchFamily="34" charset="0"/>
                <a:cs typeface="Arial" pitchFamily="34" charset="0"/>
              </a:rPr>
              <a:t>historicamente ou este ou </a:t>
            </a:r>
            <a:r>
              <a:rPr lang="pt-BR" sz="2400" dirty="0" smtClean="0">
                <a:latin typeface="Arial" pitchFamily="34" charset="0"/>
                <a:cs typeface="Arial" pitchFamily="34" charset="0"/>
              </a:rPr>
              <a:t>aquele conteúdo </a:t>
            </a:r>
            <a:r>
              <a:rPr lang="pt-BR" sz="2400" dirty="0" smtClean="0">
                <a:latin typeface="Arial" pitchFamily="34" charset="0"/>
                <a:cs typeface="Arial" pitchFamily="34" charset="0"/>
              </a:rPr>
              <a:t>ou conceito, </a:t>
            </a:r>
            <a:r>
              <a:rPr lang="pt-BR" sz="2400" dirty="0" smtClean="0">
                <a:latin typeface="Arial" pitchFamily="34" charset="0"/>
                <a:cs typeface="Arial" pitchFamily="34" charset="0"/>
              </a:rPr>
              <a:t>além </a:t>
            </a:r>
            <a:r>
              <a:rPr lang="pt-BR" sz="2400" dirty="0" smtClean="0">
                <a:latin typeface="Arial" pitchFamily="34" charset="0"/>
                <a:cs typeface="Arial" pitchFamily="34" charset="0"/>
              </a:rPr>
              <a:t>da compreensão objetivada do </a:t>
            </a:r>
            <a:r>
              <a:rPr lang="pt-BR" sz="2400" dirty="0" smtClean="0">
                <a:latin typeface="Arial" pitchFamily="34" charset="0"/>
                <a:cs typeface="Arial" pitchFamily="34" charset="0"/>
              </a:rPr>
              <a:t>seu, </a:t>
            </a:r>
            <a:r>
              <a:rPr lang="pt-BR" sz="2400" dirty="0" smtClean="0">
                <a:latin typeface="Arial" pitchFamily="34" charset="0"/>
                <a:cs typeface="Arial" pitchFamily="34" charset="0"/>
              </a:rPr>
              <a:t>dinamismo para não se transformar  </a:t>
            </a:r>
            <a:r>
              <a:rPr lang="pt-BR" sz="2400" dirty="0" smtClean="0">
                <a:latin typeface="Arial" pitchFamily="34" charset="0"/>
                <a:cs typeface="Arial" pitchFamily="34" charset="0"/>
              </a:rPr>
              <a:t>em </a:t>
            </a:r>
            <a:r>
              <a:rPr lang="pt-BR" sz="2400" dirty="0" smtClean="0">
                <a:latin typeface="Arial" pitchFamily="34" charset="0"/>
                <a:cs typeface="Arial" pitchFamily="34" charset="0"/>
              </a:rPr>
              <a:t>a-histórico, ou seja desvinculado de todo o processo de produção universal.  </a:t>
            </a:r>
            <a:r>
              <a:rPr lang="pt-BR" sz="2400" dirty="0" smtClean="0">
                <a:latin typeface="Arial" pitchFamily="34" charset="0"/>
                <a:cs typeface="Arial" pitchFamily="34" charset="0"/>
              </a:rPr>
              <a:t>Portanto</a:t>
            </a:r>
            <a:r>
              <a:rPr lang="pt-BR" sz="2400" dirty="0" smtClean="0">
                <a:latin typeface="Arial" pitchFamily="34" charset="0"/>
                <a:cs typeface="Arial" pitchFamily="34" charset="0"/>
              </a:rPr>
              <a:t>, trabalhar os conteúdos de forma sistematizada e </a:t>
            </a:r>
            <a:r>
              <a:rPr lang="pt-BR" sz="2400" dirty="0" smtClean="0">
                <a:latin typeface="Arial" pitchFamily="34" charset="0"/>
                <a:cs typeface="Arial" pitchFamily="34" charset="0"/>
              </a:rPr>
              <a:t>contextualizada requer </a:t>
            </a:r>
            <a:r>
              <a:rPr lang="pt-BR" sz="2400" dirty="0" smtClean="0">
                <a:latin typeface="Arial" pitchFamily="34" charset="0"/>
                <a:cs typeface="Arial" pitchFamily="34" charset="0"/>
              </a:rPr>
              <a:t>uma mudança na </a:t>
            </a:r>
            <a:r>
              <a:rPr lang="pt-BR" sz="2400" dirty="0" smtClean="0">
                <a:latin typeface="Arial" pitchFamily="34" charset="0"/>
                <a:cs typeface="Arial" pitchFamily="34" charset="0"/>
              </a:rPr>
              <a:t>postura político-pedagógica </a:t>
            </a:r>
            <a:r>
              <a:rPr lang="pt-BR" sz="2400" dirty="0" smtClean="0">
                <a:latin typeface="Arial" pitchFamily="34" charset="0"/>
                <a:cs typeface="Arial" pitchFamily="34" charset="0"/>
              </a:rPr>
              <a:t>e no assumir,  </a:t>
            </a:r>
            <a:r>
              <a:rPr lang="pt-BR" sz="2400" dirty="0" smtClean="0">
                <a:latin typeface="Arial" pitchFamily="34" charset="0"/>
                <a:cs typeface="Arial" pitchFamily="34" charset="0"/>
              </a:rPr>
              <a:t>com </a:t>
            </a:r>
            <a:r>
              <a:rPr lang="pt-BR" sz="2400" dirty="0" smtClean="0">
                <a:latin typeface="Arial" pitchFamily="34" charset="0"/>
                <a:cs typeface="Arial" pitchFamily="34" charset="0"/>
              </a:rPr>
              <a:t>real competência, o espaço sala de aula (p.11).”</a:t>
            </a:r>
          </a:p>
          <a:p>
            <a:endParaRPr lang="pt-BR" sz="24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500042"/>
            <a:ext cx="9144000" cy="65556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pt-BR" sz="2800" b="1" dirty="0" smtClean="0">
                <a:latin typeface="Arial" pitchFamily="34" charset="0"/>
                <a:cs typeface="Arial" pitchFamily="34" charset="0"/>
              </a:rPr>
              <a:t>Proposta Curricular de Santa Catarina, 1998_PC/SC 1998</a:t>
            </a:r>
            <a:endParaRPr lang="pt-BR" sz="2800" dirty="0" smtClean="0">
              <a:latin typeface="Arial" pitchFamily="34" charset="0"/>
              <a:cs typeface="Arial" pitchFamily="34" charset="0"/>
            </a:endParaRPr>
          </a:p>
          <a:p>
            <a:r>
              <a:rPr lang="pt-BR" sz="2800" b="1" dirty="0" smtClean="0">
                <a:latin typeface="Arial" pitchFamily="34" charset="0"/>
                <a:cs typeface="Arial" pitchFamily="34" charset="0"/>
              </a:rPr>
              <a:t> </a:t>
            </a:r>
            <a:endParaRPr lang="pt-BR" sz="2800" dirty="0" smtClean="0">
              <a:latin typeface="Arial" pitchFamily="34" charset="0"/>
              <a:cs typeface="Arial" pitchFamily="34" charset="0"/>
            </a:endParaRPr>
          </a:p>
          <a:p>
            <a:r>
              <a:rPr lang="pt-BR" sz="2400" b="1" dirty="0" smtClean="0">
                <a:latin typeface="Arial" pitchFamily="34" charset="0"/>
                <a:cs typeface="Arial" pitchFamily="34" charset="0"/>
              </a:rPr>
              <a:t> </a:t>
            </a:r>
            <a:endParaRPr lang="pt-BR" sz="2400" dirty="0" smtClean="0">
              <a:latin typeface="Arial" pitchFamily="34" charset="0"/>
              <a:cs typeface="Arial" pitchFamily="34" charset="0"/>
            </a:endParaRPr>
          </a:p>
          <a:p>
            <a:r>
              <a:rPr lang="pt-BR" sz="2400" b="1" dirty="0" smtClean="0">
                <a:latin typeface="Arial" pitchFamily="34" charset="0"/>
                <a:cs typeface="Arial" pitchFamily="34" charset="0"/>
              </a:rPr>
              <a:t>“</a:t>
            </a:r>
            <a:r>
              <a:rPr lang="pt-BR" sz="2400" dirty="0" smtClean="0">
                <a:latin typeface="Arial" pitchFamily="34" charset="0"/>
                <a:cs typeface="Arial" pitchFamily="34" charset="0"/>
              </a:rPr>
              <a:t>Falar em socialização do conhecimento das ciências e das artes implica também em encarar a relação desse conhecimento com outros saberes, tais como o do cotidiano e o religioso. Não se trata de negar a existência, nem a importância desses saberes, nem de considerar que o aluno chega à escola sem saber nenhum. Nas diferentes áreas do conhecimento, as crianças e os jovens já trazem conceitos elaborados a partir das relações que estabelecem em seu meio extra-escolar, que não podem ser ignorados pela escola. Trata-se de lidar com esses saberes como ponto de partida  e provocar o diálogo constante deles com o conhecimento das ciências e das artes, garantindo a apropriação desse conhecimento e da maneira científica de pensar (p. 15).”</a:t>
            </a:r>
          </a:p>
          <a:p>
            <a:endParaRPr lang="pt-BR" sz="24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357158" y="428604"/>
            <a:ext cx="8429684" cy="59093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pt-BR" sz="2400" b="1" dirty="0" smtClean="0">
                <a:latin typeface="Arial" pitchFamily="34" charset="0"/>
                <a:cs typeface="Arial" pitchFamily="34" charset="0"/>
              </a:rPr>
              <a:t>Diretrizes 3: organização da prática escolar na Educação Básica – Conceitos científicos essenciais, competências e habilidades, SC, 2001</a:t>
            </a:r>
            <a:endParaRPr lang="pt-BR" sz="2400" dirty="0" smtClean="0">
              <a:latin typeface="Arial" pitchFamily="34" charset="0"/>
              <a:cs typeface="Arial" pitchFamily="34" charset="0"/>
            </a:endParaRPr>
          </a:p>
          <a:p>
            <a:r>
              <a:rPr lang="pt-BR" sz="2400" b="1" dirty="0" smtClean="0">
                <a:latin typeface="Arial" pitchFamily="34" charset="0"/>
                <a:cs typeface="Arial" pitchFamily="34" charset="0"/>
              </a:rPr>
              <a:t> </a:t>
            </a:r>
            <a:endParaRPr lang="pt-BR" sz="2400" dirty="0" smtClean="0">
              <a:latin typeface="Arial" pitchFamily="34" charset="0"/>
              <a:cs typeface="Arial" pitchFamily="34" charset="0"/>
            </a:endParaRPr>
          </a:p>
          <a:p>
            <a:endParaRPr lang="pt-BR" sz="2400" b="1" dirty="0" smtClean="0">
              <a:latin typeface="Arial" pitchFamily="34" charset="0"/>
              <a:cs typeface="Arial" pitchFamily="34" charset="0"/>
            </a:endParaRPr>
          </a:p>
          <a:p>
            <a:endParaRPr lang="pt-BR" sz="2400" b="1" dirty="0" smtClean="0">
              <a:latin typeface="Arial" pitchFamily="34" charset="0"/>
              <a:cs typeface="Arial" pitchFamily="34" charset="0"/>
            </a:endParaRPr>
          </a:p>
          <a:p>
            <a:pPr algn="just"/>
            <a:r>
              <a:rPr lang="pt-BR" sz="2400" b="1" dirty="0" smtClean="0">
                <a:latin typeface="Arial" pitchFamily="34" charset="0"/>
                <a:cs typeface="Arial" pitchFamily="34" charset="0"/>
              </a:rPr>
              <a:t>“</a:t>
            </a:r>
            <a:r>
              <a:rPr lang="pt-BR" sz="2400" dirty="0" smtClean="0">
                <a:latin typeface="Arial" pitchFamily="34" charset="0"/>
                <a:cs typeface="Arial" pitchFamily="34" charset="0"/>
              </a:rPr>
              <a:t>A Educação Básica tem uma contribuição específica destas competências e habilidades. Para oferecer sua contribuição, parte-se de um diagnóstico do que se tem e do que se é, assim como da definição do perfil do cidadão e da sociedade que se quer construir. Parte-se do diagnóstico, análise problematização da realidade para traçar objetivos necessários  e práticas pedagógicas construtoras das condições subjetivas para o exercício da cidadania no processo ontofilogenético da emancipação humana (p. 17).”</a:t>
            </a:r>
          </a:p>
          <a:p>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285720" y="785794"/>
            <a:ext cx="8501123" cy="5170646"/>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pt-BR" sz="2400" b="1" dirty="0" smtClean="0">
                <a:latin typeface="Arial" pitchFamily="34" charset="0"/>
                <a:cs typeface="Arial" pitchFamily="34" charset="0"/>
              </a:rPr>
              <a:t>Proposta Curricular de Santa Catarina: Estudos temáticos, 2005</a:t>
            </a:r>
            <a:endParaRPr lang="pt-BR" sz="2400" dirty="0" smtClean="0">
              <a:latin typeface="Arial" pitchFamily="34" charset="0"/>
              <a:cs typeface="Arial" pitchFamily="34" charset="0"/>
            </a:endParaRPr>
          </a:p>
          <a:p>
            <a:r>
              <a:rPr lang="pt-BR" sz="2400" b="1" dirty="0" smtClean="0">
                <a:latin typeface="Arial" pitchFamily="34" charset="0"/>
                <a:cs typeface="Arial" pitchFamily="34" charset="0"/>
              </a:rPr>
              <a:t> </a:t>
            </a:r>
            <a:endParaRPr lang="pt-BR" sz="2400" dirty="0" smtClean="0">
              <a:latin typeface="Arial" pitchFamily="34" charset="0"/>
              <a:cs typeface="Arial" pitchFamily="34" charset="0"/>
            </a:endParaRPr>
          </a:p>
          <a:p>
            <a:r>
              <a:rPr lang="pt-BR" sz="2400" b="1" dirty="0" smtClean="0">
                <a:latin typeface="Arial" pitchFamily="34" charset="0"/>
                <a:cs typeface="Arial" pitchFamily="34" charset="0"/>
              </a:rPr>
              <a:t>“</a:t>
            </a:r>
            <a:r>
              <a:rPr lang="pt-BR" sz="2400" dirty="0" smtClean="0">
                <a:latin typeface="Arial" pitchFamily="34" charset="0"/>
                <a:cs typeface="Arial" pitchFamily="34" charset="0"/>
              </a:rPr>
              <a:t>Uma nova escola para um novo mundo. O advento das tecnologias da informação e da comunicação proporciona o repensar do processo de ensino-aprendizagem. O ensino circunscrito à sala de aula, pressupondo o domínio pelo professor de uma determinada área do conhecimento, avança na direção de um processo aberto de aprendizagem em que todos os atores têm oportunidades quase infinitas de acessar bases de informações e experiências que fluem de todas as partes do mundo pela rede informatizada de </a:t>
            </a:r>
            <a:r>
              <a:rPr lang="pt-BR" sz="2400" dirty="0" smtClean="0">
                <a:latin typeface="Arial" pitchFamily="34" charset="0"/>
                <a:cs typeface="Arial" pitchFamily="34" charset="0"/>
              </a:rPr>
              <a:t>comunicações (</a:t>
            </a:r>
            <a:r>
              <a:rPr lang="pt-BR" sz="2400" dirty="0" smtClean="0">
                <a:latin typeface="Arial" pitchFamily="34" charset="0"/>
                <a:cs typeface="Arial" pitchFamily="34" charset="0"/>
              </a:rPr>
              <a:t>p.5).”  </a:t>
            </a:r>
          </a:p>
          <a:p>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714348" y="357166"/>
            <a:ext cx="7543860" cy="461665"/>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pt-BR" sz="2400" b="1" dirty="0" smtClean="0">
                <a:latin typeface="Arial" pitchFamily="34" charset="0"/>
                <a:cs typeface="Arial" pitchFamily="34" charset="0"/>
              </a:rPr>
              <a:t>A  avaliação da OCDE e as sugestões de mudança</a:t>
            </a:r>
            <a:endParaRPr lang="pt-BR" sz="2400" b="1" dirty="0">
              <a:latin typeface="Arial" pitchFamily="34" charset="0"/>
              <a:cs typeface="Arial" pitchFamily="34" charset="0"/>
            </a:endParaRPr>
          </a:p>
        </p:txBody>
      </p:sp>
      <p:pic>
        <p:nvPicPr>
          <p:cNvPr id="5" name="Imagem 1"/>
          <p:cNvPicPr>
            <a:picLocks noChangeAspect="1" noChangeArrowheads="1"/>
          </p:cNvPicPr>
          <p:nvPr/>
        </p:nvPicPr>
        <p:blipFill>
          <a:blip r:embed="rId2"/>
          <a:srcRect/>
          <a:stretch>
            <a:fillRect/>
          </a:stretch>
        </p:blipFill>
        <p:spPr bwMode="auto">
          <a:xfrm>
            <a:off x="4857752" y="1785926"/>
            <a:ext cx="1785950" cy="1785950"/>
          </a:xfrm>
          <a:prstGeom prst="rect">
            <a:avLst/>
          </a:prstGeom>
          <a:noFill/>
          <a:ln w="9525">
            <a:noFill/>
            <a:miter lim="800000"/>
            <a:headEnd/>
            <a:tailEnd/>
          </a:ln>
        </p:spPr>
      </p:pic>
      <p:pic>
        <p:nvPicPr>
          <p:cNvPr id="6" name="Picture 2" descr="OECD_285_50K_100p"/>
          <p:cNvPicPr>
            <a:picLocks noChangeAspect="1" noChangeArrowheads="1"/>
          </p:cNvPicPr>
          <p:nvPr/>
        </p:nvPicPr>
        <p:blipFill>
          <a:blip r:embed="rId3"/>
          <a:srcRect/>
          <a:stretch>
            <a:fillRect/>
          </a:stretch>
        </p:blipFill>
        <p:spPr bwMode="auto">
          <a:xfrm>
            <a:off x="2214546" y="2071678"/>
            <a:ext cx="1285884" cy="1301296"/>
          </a:xfrm>
          <a:prstGeom prst="rect">
            <a:avLst/>
          </a:prstGeom>
          <a:noFill/>
          <a:ln w="9525">
            <a:noFill/>
            <a:miter lim="800000"/>
            <a:headEnd/>
            <a:tailEnd/>
          </a:ln>
        </p:spPr>
      </p:pic>
      <p:sp>
        <p:nvSpPr>
          <p:cNvPr id="9" name="CaixaDeTexto 8"/>
          <p:cNvSpPr txBox="1">
            <a:spLocks noChangeArrowheads="1"/>
          </p:cNvSpPr>
          <p:nvPr/>
        </p:nvSpPr>
        <p:spPr bwMode="auto">
          <a:xfrm>
            <a:off x="714348" y="4214818"/>
            <a:ext cx="7429500" cy="83026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a:r>
              <a:rPr lang="pt-BR" sz="2400" b="1" dirty="0" smtClean="0">
                <a:latin typeface="Book Antiqua" pitchFamily="18" charset="0"/>
              </a:rPr>
              <a:t>Algumas Recomendações </a:t>
            </a:r>
            <a:r>
              <a:rPr lang="pt-BR" sz="2400" b="1" dirty="0">
                <a:latin typeface="Book Antiqua" pitchFamily="18" charset="0"/>
              </a:rPr>
              <a:t>para a Melhoria da Educação em Santa Catarina</a:t>
            </a:r>
            <a:endParaRPr lang="pt-BR" sz="2400" dirty="0">
              <a:latin typeface="Book Antiqu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706</TotalTime>
  <Words>852</Words>
  <Application>Microsoft Office PowerPoint</Application>
  <PresentationFormat>Apresentação na tela (4:3)</PresentationFormat>
  <Paragraphs>80</Paragraphs>
  <Slides>13</Slides>
  <Notes>4</Notes>
  <HiddenSlides>0</HiddenSlides>
  <MMClips>0</MMClips>
  <ScaleCrop>false</ScaleCrop>
  <HeadingPairs>
    <vt:vector size="4" baseType="variant">
      <vt:variant>
        <vt:lpstr>Tema</vt:lpstr>
      </vt:variant>
      <vt:variant>
        <vt:i4>1</vt:i4>
      </vt:variant>
      <vt:variant>
        <vt:lpstr>Títulos de slides</vt:lpstr>
      </vt:variant>
      <vt:variant>
        <vt:i4>13</vt:i4>
      </vt:variant>
    </vt:vector>
  </HeadingPairs>
  <TitlesOfParts>
    <vt:vector size="14" baseType="lpstr">
      <vt:lpstr>Tema do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65</cp:revision>
  <dcterms:created xsi:type="dcterms:W3CDTF">2011-07-02T16:52:07Z</dcterms:created>
  <dcterms:modified xsi:type="dcterms:W3CDTF">2011-07-05T00:31:12Z</dcterms:modified>
</cp:coreProperties>
</file>