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8" r:id="rId10"/>
    <p:sldId id="271" r:id="rId11"/>
    <p:sldId id="270" r:id="rId12"/>
    <p:sldId id="269" r:id="rId13"/>
    <p:sldId id="266" r:id="rId14"/>
    <p:sldId id="265" r:id="rId15"/>
    <p:sldId id="267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30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8AE52-DB01-49F2-9CEB-1BC4A316BF97}" type="datetimeFigureOut">
              <a:rPr lang="pt-BR" smtClean="0"/>
              <a:pPr/>
              <a:t>04/07/2011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04D7B-4FCC-4731-89C2-2C6669FF95B5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168995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8AE52-DB01-49F2-9CEB-1BC4A316BF97}" type="datetimeFigureOut">
              <a:rPr lang="pt-BR" smtClean="0"/>
              <a:pPr/>
              <a:t>04/07/2011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04D7B-4FCC-4731-89C2-2C6669FF95B5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885907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8AE52-DB01-49F2-9CEB-1BC4A316BF97}" type="datetimeFigureOut">
              <a:rPr lang="pt-BR" smtClean="0"/>
              <a:pPr/>
              <a:t>04/07/2011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04D7B-4FCC-4731-89C2-2C6669FF95B5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282404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8AE52-DB01-49F2-9CEB-1BC4A316BF97}" type="datetimeFigureOut">
              <a:rPr lang="pt-BR" smtClean="0"/>
              <a:pPr/>
              <a:t>04/07/2011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04D7B-4FCC-4731-89C2-2C6669FF95B5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071883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8AE52-DB01-49F2-9CEB-1BC4A316BF97}" type="datetimeFigureOut">
              <a:rPr lang="pt-BR" smtClean="0"/>
              <a:pPr/>
              <a:t>04/07/2011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04D7B-4FCC-4731-89C2-2C6669FF95B5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645715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8AE52-DB01-49F2-9CEB-1BC4A316BF97}" type="datetimeFigureOut">
              <a:rPr lang="pt-BR" smtClean="0"/>
              <a:pPr/>
              <a:t>04/07/2011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04D7B-4FCC-4731-89C2-2C6669FF95B5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137581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8AE52-DB01-49F2-9CEB-1BC4A316BF97}" type="datetimeFigureOut">
              <a:rPr lang="pt-BR" smtClean="0"/>
              <a:pPr/>
              <a:t>04/07/2011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04D7B-4FCC-4731-89C2-2C6669FF95B5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802885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8AE52-DB01-49F2-9CEB-1BC4A316BF97}" type="datetimeFigureOut">
              <a:rPr lang="pt-BR" smtClean="0"/>
              <a:pPr/>
              <a:t>04/07/2011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04D7B-4FCC-4731-89C2-2C6669FF95B5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917688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8AE52-DB01-49F2-9CEB-1BC4A316BF97}" type="datetimeFigureOut">
              <a:rPr lang="pt-BR" smtClean="0"/>
              <a:pPr/>
              <a:t>04/07/2011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04D7B-4FCC-4731-89C2-2C6669FF95B5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948535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8AE52-DB01-49F2-9CEB-1BC4A316BF97}" type="datetimeFigureOut">
              <a:rPr lang="pt-BR" smtClean="0"/>
              <a:pPr/>
              <a:t>04/07/2011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04D7B-4FCC-4731-89C2-2C6669FF95B5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774932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8AE52-DB01-49F2-9CEB-1BC4A316BF97}" type="datetimeFigureOut">
              <a:rPr lang="pt-BR" smtClean="0"/>
              <a:pPr/>
              <a:t>04/07/2011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04D7B-4FCC-4731-89C2-2C6669FF95B5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679088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33000"/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8AE52-DB01-49F2-9CEB-1BC4A316BF97}" type="datetimeFigureOut">
              <a:rPr lang="pt-BR" smtClean="0"/>
              <a:pPr/>
              <a:t>04/07/2011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C04D7B-4FCC-4731-89C2-2C6669FF95B5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848203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5000" t="2756" r="5143" b="63441"/>
          <a:stretch/>
        </p:blipFill>
        <p:spPr>
          <a:xfrm>
            <a:off x="0" y="332656"/>
            <a:ext cx="9144000" cy="5963641"/>
          </a:xfrm>
          <a:prstGeom prst="rect">
            <a:avLst/>
          </a:prstGeom>
        </p:spPr>
      </p:pic>
      <p:pic>
        <p:nvPicPr>
          <p:cNvPr id="3" name="Imagem 2" descr="uncm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9760" y="4437112"/>
            <a:ext cx="1224136" cy="186680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6995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357166"/>
            <a:ext cx="8686800" cy="576899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pt-BR" dirty="0" smtClean="0"/>
              <a:t>9 – Os salários do Profissionais da educação são baixos,as condições materiais e físicas das escolas deixam a desejar.</a:t>
            </a:r>
          </a:p>
          <a:p>
            <a:pPr>
              <a:buNone/>
            </a:pPr>
            <a:r>
              <a:rPr lang="pt-BR" dirty="0" smtClean="0"/>
              <a:t>Meta 17 “ Valorizar o Magistério público da educação básica a fim de aproximar o rendimento médio do profissional do magistério com mais de 11 anos de escolaridade do rendimento médio dos demais profissionais com escolaridade equivalente</a:t>
            </a:r>
          </a:p>
          <a:p>
            <a:pPr>
              <a:buNone/>
            </a:pPr>
            <a:r>
              <a:rPr lang="pt-BR" dirty="0" smtClean="0"/>
              <a:t>Meta 18 “Assegurar no prazo de 2 anos a existência de planos de carreira para os profissionais do magistério em todos os sistemas de ensino”</a:t>
            </a:r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158" y="928670"/>
            <a:ext cx="8329642" cy="519749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pt-BR" dirty="0" smtClean="0"/>
              <a:t>10 – Inexistência do Sistema Nacional de Educação – Não estamos conseguindo garantir unidade na diversidade.</a:t>
            </a:r>
          </a:p>
          <a:p>
            <a:pPr>
              <a:buNone/>
            </a:pPr>
            <a:r>
              <a:rPr lang="pt-BR" dirty="0" smtClean="0"/>
              <a:t>11 – </a:t>
            </a:r>
            <a:r>
              <a:rPr lang="pt-BR" dirty="0" err="1" smtClean="0"/>
              <a:t>C.F.</a:t>
            </a:r>
            <a:r>
              <a:rPr lang="pt-BR" dirty="0" smtClean="0"/>
              <a:t> 1988  - Municipalista – Reconheceu o Município como ente federado.</a:t>
            </a:r>
          </a:p>
          <a:p>
            <a:pPr>
              <a:buNone/>
            </a:pPr>
            <a:r>
              <a:rPr lang="pt-BR" dirty="0" smtClean="0"/>
              <a:t>“O movimento que se seguiu foi de progressiva descentralização da execução das políticas sociais(saúde,educação,habitação,saneamento básico </a:t>
            </a:r>
            <a:r>
              <a:rPr lang="pt-BR" dirty="0" err="1" smtClean="0"/>
              <a:t>etc</a:t>
            </a:r>
            <a:r>
              <a:rPr lang="pt-BR" smtClean="0"/>
              <a:t> ).Em </a:t>
            </a:r>
            <a:r>
              <a:rPr lang="pt-BR" dirty="0" smtClean="0"/>
              <a:t>nome da autonomia estados e municípios e escolas passaram a assumir responsabilidades ampliadas,embora dificilmente tenham participado das definições das políticas.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t-BR" dirty="0" smtClean="0"/>
              <a:t>12 – Fragmentação das Políticas Educacionais</a:t>
            </a:r>
          </a:p>
          <a:p>
            <a:pPr>
              <a:buNone/>
            </a:pPr>
            <a:r>
              <a:rPr lang="pt-BR" dirty="0" smtClean="0"/>
              <a:t>“Cada um fica entregue ás próprias condições de pobreza e ou riqueza – distanciando-se do horizonte de igualdade e colaborando para a desigualdade.</a:t>
            </a:r>
          </a:p>
          <a:p>
            <a:pPr>
              <a:buNone/>
            </a:pPr>
            <a:r>
              <a:rPr lang="pt-BR" dirty="0" smtClean="0"/>
              <a:t>13 – Sistema de Ensino vai assumindo progressivamente um caráter localista;</a:t>
            </a:r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00034" y="1357298"/>
            <a:ext cx="8429684" cy="494347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pt-BR" sz="2800" b="1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endParaRPr lang="pt-BR" sz="2800" b="1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      CENTRALIZAÇÃO E DESCENTRALIZAÇÃO  </a:t>
            </a:r>
          </a:p>
          <a:p>
            <a:pPr marL="0" indent="0" algn="just">
              <a:buNone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       </a:t>
            </a:r>
          </a:p>
          <a:p>
            <a:pPr marL="0" indent="0" algn="just">
              <a:buNone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         NA ORGANIZAÇÃO DO SISTEMA DE</a:t>
            </a:r>
          </a:p>
          <a:p>
            <a:pPr marL="0" indent="0" algn="just">
              <a:buNone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             </a:t>
            </a:r>
          </a:p>
          <a:p>
            <a:pPr marL="0" indent="0" algn="just">
              <a:buNone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         ENSINO NO BRASIL – UM POUCO DE</a:t>
            </a:r>
          </a:p>
          <a:p>
            <a:pPr marL="0" indent="0" algn="just">
              <a:buNone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                              </a:t>
            </a:r>
          </a:p>
          <a:p>
            <a:pPr marL="0" indent="0" algn="just">
              <a:buNone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                                  HISTÓRIA</a:t>
            </a:r>
          </a:p>
        </p:txBody>
      </p:sp>
    </p:spTree>
    <p:extLst>
      <p:ext uri="{BB962C8B-B14F-4D97-AF65-F5344CB8AC3E}">
        <p14:creationId xmlns="" xmlns:p14="http://schemas.microsoft.com/office/powerpoint/2010/main" val="341004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4525963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Descentralização – Na América Latina aparece em governos democráticos e também em ditaduras militar. E aparece como recomendação dos organismos internacionais como UNESCO,a OEA,o BIRD etc.</a:t>
            </a:r>
          </a:p>
          <a:p>
            <a:pPr marL="0" indent="0" algn="just">
              <a:buNone/>
            </a:pPr>
            <a:endParaRPr lang="pt-BR" sz="2800" b="1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Período Militar – Responsabiliza o município pelo ensino fund.  e educação infantil </a:t>
            </a:r>
          </a:p>
          <a:p>
            <a:pPr marL="0" indent="0" algn="just">
              <a:buNone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(...)  a descentralização é a expressão de que os detentores do poder não estão seriamente empenhados no compromisso democrático  educacional.</a:t>
            </a:r>
          </a:p>
          <a:p>
            <a:pPr marL="0" indent="0" algn="just">
              <a:buNone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Se estivessem,teriam,coerentemente,proposto – </a:t>
            </a:r>
          </a:p>
          <a:p>
            <a:pPr marL="0" indent="0" algn="just">
              <a:buNone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como fizeram nas áreas que lhes interessavam – uma mudança radical,uma lei basicamente centralizadora(ARELARO,1980,P.196)</a:t>
            </a:r>
          </a:p>
        </p:txBody>
      </p:sp>
    </p:spTree>
    <p:extLst>
      <p:ext uri="{BB962C8B-B14F-4D97-AF65-F5344CB8AC3E}">
        <p14:creationId xmlns="" xmlns:p14="http://schemas.microsoft.com/office/powerpoint/2010/main" val="227611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4525963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1901 - Reforma Epitácio Pessoa – Centralização</a:t>
            </a:r>
          </a:p>
          <a:p>
            <a:pPr marL="0" indent="0" algn="just">
              <a:buNone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1925  Reforma </a:t>
            </a:r>
            <a:r>
              <a:rPr lang="pt-BR" sz="2800" b="1" dirty="0" err="1" smtClean="0">
                <a:latin typeface="Arial" pitchFamily="34" charset="0"/>
                <a:cs typeface="Arial" pitchFamily="34" charset="0"/>
              </a:rPr>
              <a:t>Rivadavia</a:t>
            </a: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 Correia – Descentralização</a:t>
            </a:r>
          </a:p>
          <a:p>
            <a:pPr marL="0" indent="0" algn="just">
              <a:buNone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Lei 4.024/61  Centralização e Descentralização – Envolve uma disputa de poder entre as regiões.</a:t>
            </a:r>
          </a:p>
          <a:p>
            <a:pPr marL="0" indent="0" algn="just">
              <a:buNone/>
            </a:pPr>
            <a:r>
              <a:rPr lang="pt-BR" sz="2800" b="1" dirty="0" err="1" smtClean="0">
                <a:latin typeface="Arial" pitchFamily="34" charset="0"/>
                <a:cs typeface="Arial" pitchFamily="34" charset="0"/>
              </a:rPr>
              <a:t>C.F.</a:t>
            </a: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 1967 – Mantém a  organização de sistemas de ensino como competência da União e das Unidades Federadas;</a:t>
            </a:r>
          </a:p>
          <a:p>
            <a:pPr marL="0" indent="0" algn="just">
              <a:buNone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5.692/71 – Progressiva responsabilidade dos municípios na Manutenção e oferta do ensino de 1º grau – Centralização  Autoritária e Tecnocrática;</a:t>
            </a:r>
          </a:p>
          <a:p>
            <a:pPr marL="0" indent="0" algn="just">
              <a:buNone/>
            </a:pPr>
            <a:endParaRPr lang="pt-BR" sz="2800" b="1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endParaRPr lang="pt-BR" sz="2800" b="1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5209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158" y="428604"/>
            <a:ext cx="8329642" cy="5697559"/>
          </a:xfrm>
        </p:spPr>
        <p:txBody>
          <a:bodyPr>
            <a:normAutofit lnSpcReduction="10000"/>
          </a:bodyPr>
          <a:lstStyle/>
          <a:p>
            <a:r>
              <a:rPr lang="pt-BR" dirty="0" smtClean="0"/>
              <a:t>1985/1995 – (Governos de Sarney,Collor,Itamar e FHC) Foco central o papel da União como formuladora de políticas.</a:t>
            </a:r>
          </a:p>
          <a:p>
            <a:r>
              <a:rPr lang="pt-BR" dirty="0" smtClean="0"/>
              <a:t>Descentralização de Responsabilidade e execução de programas complementares</a:t>
            </a:r>
          </a:p>
          <a:p>
            <a:pPr>
              <a:buNone/>
            </a:pPr>
            <a:r>
              <a:rPr lang="pt-BR" dirty="0" smtClean="0"/>
              <a:t>1985/1996 </a:t>
            </a:r>
            <a:r>
              <a:rPr lang="pt-BR" dirty="0" smtClean="0"/>
              <a:t>CONFIRMAM:</a:t>
            </a:r>
            <a:endParaRPr lang="pt-BR" dirty="0" smtClean="0"/>
          </a:p>
          <a:p>
            <a:pPr marL="514350" indent="-514350">
              <a:buAutoNum type="alphaUcParenR"/>
            </a:pPr>
            <a:r>
              <a:rPr lang="pt-BR" dirty="0" smtClean="0"/>
              <a:t>Decréscimo da Participação Federal no atendimento ao ensino básico e também superior</a:t>
            </a:r>
          </a:p>
          <a:p>
            <a:pPr marL="514350" indent="-514350">
              <a:buNone/>
            </a:pPr>
            <a:r>
              <a:rPr lang="pt-BR" dirty="0" smtClean="0"/>
              <a:t>B) A presença estadual na oferta do ensino médio</a:t>
            </a:r>
          </a:p>
          <a:p>
            <a:pPr marL="514350" indent="-514350">
              <a:buNone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14488"/>
            <a:ext cx="8115328" cy="4411675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pt-BR" dirty="0" smtClean="0"/>
              <a:t>C) A progressiva municipalização da educação infantil e ensino fundamental. Transferência de Responsabilidade e execução de programas complementares;</a:t>
            </a:r>
          </a:p>
          <a:p>
            <a:pPr>
              <a:buNone/>
            </a:pPr>
            <a:r>
              <a:rPr lang="pt-BR" dirty="0" smtClean="0"/>
              <a:t>F) Redução de Recursos  Federais aplicados no ensino fundamental ,assim também os governos estaduais em desonerar-se desta etapa do ensino,passando os encargos aos municípios;</a:t>
            </a:r>
          </a:p>
          <a:p>
            <a:pPr>
              <a:buNone/>
            </a:pPr>
            <a:r>
              <a:rPr lang="pt-BR" dirty="0" smtClean="0"/>
              <a:t>MUNICIPALIZAÇÃO = POLÍTICA NEOLIBERAL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A Municipalização do Ensino como Estratégia de Descentralização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dirty="0" smtClean="0"/>
              <a:t>A Descentralização ocorre devido as modificações econômicas,sociais e políticas no contexto da Globalização;</a:t>
            </a:r>
          </a:p>
          <a:p>
            <a:r>
              <a:rPr lang="pt-BR" dirty="0" smtClean="0"/>
              <a:t>Se faz necessário á reorganização das funções administrativas e gestão da escola e o processo de trabalho dos professores; - Maior responsabilização ao interior da escola...</a:t>
            </a:r>
          </a:p>
          <a:p>
            <a:r>
              <a:rPr lang="pt-BR" dirty="0" smtClean="0"/>
              <a:t>Ao MEC e SED cabe o controle sobre a distribuição dos Recursos,dos meios de acompanhamento e da avaliação dos resultados;</a:t>
            </a:r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t-BR" dirty="0" smtClean="0"/>
              <a:t>A Lei 9424/96 – que criou o FUNDEF, é restritiva da autonomia municipal na medida que o município perdeu o controle sobre os seus próprios recursos.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0" y="2420888"/>
            <a:ext cx="9144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 smtClean="0">
                <a:latin typeface="Arial" pitchFamily="34" charset="0"/>
                <a:cs typeface="Arial" pitchFamily="34" charset="0"/>
              </a:rPr>
              <a:t>Os Planos de Educação e o Regime de Colaboração entre o Sistema Estadual e Municipal  em S.C</a:t>
            </a:r>
          </a:p>
          <a:p>
            <a:pPr algn="just"/>
            <a:endParaRPr lang="pt-BR" sz="2800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pt-BR" sz="2800" b="1" dirty="0" smtClean="0">
              <a:latin typeface="Arial" pitchFamily="34" charset="0"/>
              <a:cs typeface="Arial" pitchFamily="34" charset="0"/>
            </a:endParaRPr>
          </a:p>
          <a:p>
            <a:r>
              <a:rPr lang="pt-BR" sz="2800" b="1" dirty="0" err="1" smtClean="0">
                <a:latin typeface="Arial" pitchFamily="34" charset="0"/>
                <a:cs typeface="Arial" pitchFamily="34" charset="0"/>
              </a:rPr>
              <a:t>Profª</a:t>
            </a: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 MSC </a:t>
            </a:r>
            <a:r>
              <a:rPr lang="pt-BR" sz="2800" b="1" dirty="0" err="1" smtClean="0">
                <a:latin typeface="Arial" pitchFamily="34" charset="0"/>
                <a:cs typeface="Arial" pitchFamily="34" charset="0"/>
              </a:rPr>
              <a:t>Darli</a:t>
            </a: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 de Amorim </a:t>
            </a:r>
            <a:r>
              <a:rPr lang="pt-BR" sz="2800" b="1" dirty="0" err="1" smtClean="0">
                <a:latin typeface="Arial" pitchFamily="34" charset="0"/>
                <a:cs typeface="Arial" pitchFamily="34" charset="0"/>
              </a:rPr>
              <a:t>Zunino</a:t>
            </a:r>
            <a:endParaRPr lang="pt-BR" sz="2800" b="1" dirty="0" smtClean="0">
              <a:latin typeface="Arial" pitchFamily="34" charset="0"/>
              <a:cs typeface="Arial" pitchFamily="34" charset="0"/>
            </a:endParaRPr>
          </a:p>
          <a:p>
            <a:r>
              <a:rPr lang="pt-BR" sz="2800" b="1" dirty="0" smtClean="0">
                <a:latin typeface="Arial" pitchFamily="34" charset="0"/>
                <a:cs typeface="Arial" pitchFamily="34" charset="0"/>
              </a:rPr>
              <a:t>Coordenadora </a:t>
            </a: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de UNCME/SC</a:t>
            </a:r>
          </a:p>
          <a:p>
            <a:endParaRPr lang="pt-BR" sz="2800" b="1" dirty="0" smtClean="0">
              <a:latin typeface="Arial" pitchFamily="34" charset="0"/>
              <a:cs typeface="Arial" pitchFamily="34" charset="0"/>
            </a:endParaRPr>
          </a:p>
          <a:p>
            <a:r>
              <a:rPr lang="pt-BR" sz="2800" b="1" dirty="0" smtClean="0">
                <a:latin typeface="Arial" pitchFamily="34" charset="0"/>
                <a:cs typeface="Arial" pitchFamily="34" charset="0"/>
              </a:rPr>
              <a:t>Lages – SC  - 04  DE JULHO 2010</a:t>
            </a:r>
            <a:endParaRPr lang="pt-BR" sz="28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8595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dirty="0" smtClean="0"/>
              <a:t>1 – Laboratório de Projetos Inovadores – Com estímulo à participação popular na definição do rumo das políticas públicas,Ex.Constituinte Escolar,ciclos de formação,conferências municipais etc. Ex União da Vitória – Definiu o Plano de Trabalho da Gestão a partir de Conferências Municipais.</a:t>
            </a:r>
          </a:p>
          <a:p>
            <a:r>
              <a:rPr lang="pt-BR" dirty="0" smtClean="0"/>
              <a:t>2 – Elaboração do PME com a participação efetiva da comunidade. O foco principal é superar a concentração do poder executivo Municipal</a:t>
            </a:r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Projetos Alternativos da Ed.Básica Possibilidades e Limites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3  - </a:t>
            </a:r>
            <a:r>
              <a:rPr lang="pt-BR" dirty="0" smtClean="0"/>
              <a:t>Conselho </a:t>
            </a:r>
            <a:r>
              <a:rPr lang="pt-BR" dirty="0" smtClean="0"/>
              <a:t>de Educação </a:t>
            </a:r>
            <a:r>
              <a:rPr lang="pt-BR" dirty="0" smtClean="0"/>
              <a:t>paritário</a:t>
            </a:r>
            <a:r>
              <a:rPr lang="pt-BR" dirty="0" smtClean="0"/>
              <a:t> </a:t>
            </a:r>
            <a:r>
              <a:rPr lang="pt-BR" dirty="0" smtClean="0"/>
              <a:t>e com representação social(Revisão na Lei de Criação e composição dos Conselhos(CNE,CEE.CME)</a:t>
            </a:r>
            <a:endParaRPr lang="pt-BR" dirty="0" smtClean="0"/>
          </a:p>
          <a:p>
            <a:r>
              <a:rPr lang="pt-BR" dirty="0" smtClean="0"/>
              <a:t>4 – Não podemos separar Escolas Municipais e Escolas estaduais num mesmo município;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 Regime de Colaboração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pt-BR" dirty="0" smtClean="0"/>
              <a:t>Diante da desorganização e fragmentação da educação nacional precisamos:</a:t>
            </a:r>
          </a:p>
          <a:p>
            <a:pPr>
              <a:buNone/>
            </a:pPr>
            <a:r>
              <a:rPr lang="pt-BR" dirty="0" smtClean="0"/>
              <a:t>1 – Construção de um Sistema Nacional </a:t>
            </a:r>
            <a:r>
              <a:rPr lang="pt-BR" dirty="0" smtClean="0"/>
              <a:t>Educação</a:t>
            </a:r>
            <a:r>
              <a:rPr lang="pt-BR" dirty="0" smtClean="0"/>
              <a:t> -  Unitário</a:t>
            </a:r>
            <a:r>
              <a:rPr lang="pt-BR" dirty="0" smtClean="0"/>
              <a:t>;</a:t>
            </a:r>
          </a:p>
          <a:p>
            <a:pPr>
              <a:buNone/>
            </a:pPr>
            <a:r>
              <a:rPr lang="pt-BR" dirty="0" smtClean="0"/>
              <a:t>2 – Precisamos definir o que,quanto e como deve ser centralizado e descentralizado para que a democratização se efetive;</a:t>
            </a:r>
          </a:p>
          <a:p>
            <a:pPr>
              <a:buNone/>
            </a:pPr>
            <a:r>
              <a:rPr lang="pt-BR" dirty="0" smtClean="0"/>
              <a:t>3 – A prática tem demonstrado que as decisões são centralizadas e a manutenção e responsabilidade pela execução são descentralizados,isto não pode mais ocorrer. </a:t>
            </a:r>
          </a:p>
          <a:p>
            <a:pPr>
              <a:buNone/>
            </a:pPr>
            <a:r>
              <a:rPr lang="pt-BR" dirty="0" smtClean="0"/>
              <a:t>“QUEM FAZ TEM PARTICIPAR DAS DECISÕES”...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71472" y="357166"/>
            <a:ext cx="8115328" cy="576899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t-BR" dirty="0" smtClean="0"/>
              <a:t>4 – O Regime de Colaboração esta posto na Legislação educacional.Sabemos que existe uma diversidade imensa,porém precisamos garantir o princípio da “Unidade da Diversidade”,ou seja as mesmas condições de oportunidade de acesso,freqüência e sucesso na escola;</a:t>
            </a:r>
          </a:p>
          <a:p>
            <a:pPr>
              <a:buNone/>
            </a:pPr>
            <a:r>
              <a:rPr lang="pt-BR" dirty="0" smtClean="0"/>
              <a:t>5 – A LDB – A União deverá definir a base comum nacional do currículo e a parte complementar cabe aos sistemas e ou/estabelecimento de ensino;</a:t>
            </a:r>
          </a:p>
          <a:p>
            <a:pPr>
              <a:buNone/>
            </a:pPr>
            <a:endParaRPr lang="pt-BR" dirty="0" smtClean="0"/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t-BR" dirty="0" smtClean="0"/>
              <a:t>6 – Condições de Salário e trabalho aos profissionais da educação;</a:t>
            </a:r>
          </a:p>
          <a:p>
            <a:pPr>
              <a:buNone/>
            </a:pPr>
            <a:r>
              <a:rPr lang="pt-BR" dirty="0" smtClean="0"/>
              <a:t>7 – Precisamos definir de forma colaborativa quais os indicadores de padrão de qualidade de ensino indicado mais não estabelecido na LDB.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Estados e Municípios e o Regime de COLABORAÇÃO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Não tem legislação especifica regulamentando</a:t>
            </a:r>
          </a:p>
          <a:p>
            <a:r>
              <a:rPr lang="pt-BR" dirty="0" smtClean="0"/>
              <a:t>O que está acontecendo é a celebração de convênios;</a:t>
            </a:r>
          </a:p>
          <a:p>
            <a:r>
              <a:rPr lang="pt-BR" dirty="0" smtClean="0"/>
              <a:t>Na época do FUNDEF disputa de alunos;</a:t>
            </a:r>
          </a:p>
          <a:p>
            <a:r>
              <a:rPr lang="pt-BR" dirty="0" smtClean="0"/>
              <a:t>Até 2003 o salário educação não está sendo dividido entre Estado e Município,somente com a aprovação da Lei n.10.832/03 é que passou a ocorrer com regularidade; competição e não colaboração;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Três Categorias de Colaboração entre Estado e Municípios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pt-BR" dirty="0" smtClean="0"/>
              <a:t>Primeira – Transferência de encargos e responsabilidades do Estado para os respectivos municípios – Municipalização do Ens.Fundamental – Transferência de Recursos Financeiros; Não a cultura da municipalização e sim a cultura do compartilhamento das responsabilidades.</a:t>
            </a:r>
          </a:p>
          <a:p>
            <a:r>
              <a:rPr lang="pt-BR" dirty="0" smtClean="0"/>
              <a:t>Segunda – Da assistência Técnica do Estado –visando fortalecer a gestão municipal – Auxilio no Planos Decenais(PME).Criação de consórcios intermunicipais e colegiados regionais consultivos,comitê de educação regional.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58138" cy="939784"/>
          </a:xfrm>
        </p:spPr>
        <p:txBody>
          <a:bodyPr/>
          <a:lstStyle/>
          <a:p>
            <a:r>
              <a:rPr lang="pt-BR" dirty="0" smtClean="0"/>
              <a:t>COLABOR “AÇÃO”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43050"/>
            <a:ext cx="8329642" cy="4483113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/>
              <a:t>Terceira – Fortalecimento dos sistemas através da realização de Capacitação e formação de professores,capacitação de conselheiros da área da educação,realização de concursos,recenseamento e chamada pública da população para o ensino fundamental,formulação de políticas e planos educacionais,expansão e utilização da rede escolar da educação básica,calendário letivo,avaliação externa, etc</a:t>
            </a:r>
            <a:r>
              <a:rPr lang="pt-BR" smtClean="0"/>
              <a:t>. 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A PALAVRA DE ORDEM  É “COLABOR “AÇÃO.”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1340768"/>
            <a:ext cx="8858280" cy="523150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pt-BR" sz="2800" b="1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 “A maioria dos problemas de administração pública reclama,para a boa solução,ação conjunta das várias órbitas de poderes: a municipal, a estadual e a federal. </a:t>
            </a:r>
          </a:p>
          <a:p>
            <a:pPr marL="0" indent="0" algn="just">
              <a:buNone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E se tais problemas chegam a envolver ação de cunho predominantemente social,como a da economia, a da educação e da saúde,esse espírito de boa 	COLABOR “AÇAO” se torna ,então de todo imprescindível”</a:t>
            </a:r>
          </a:p>
          <a:p>
            <a:pPr marL="0" indent="0" algn="just">
              <a:buNone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 Lourenço Filho</a:t>
            </a:r>
          </a:p>
        </p:txBody>
      </p:sp>
    </p:spTree>
    <p:extLst>
      <p:ext uri="{BB962C8B-B14F-4D97-AF65-F5344CB8AC3E}">
        <p14:creationId xmlns="" xmlns:p14="http://schemas.microsoft.com/office/powerpoint/2010/main" val="164868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14282" y="1285860"/>
            <a:ext cx="8929718" cy="4786346"/>
          </a:xfrm>
        </p:spPr>
        <p:txBody>
          <a:bodyPr>
            <a:normAutofit/>
          </a:bodyPr>
          <a:lstStyle/>
          <a:p>
            <a:pPr marL="0" indent="0">
              <a:buFont typeface="Arial" charset="0"/>
              <a:buChar char="•"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EDUCAÇÃO É UMA TAREFA SOCIAL SOB A RESPONSABILIDADE DO ESTADO</a:t>
            </a:r>
          </a:p>
          <a:p>
            <a:pPr marL="0" indent="0">
              <a:buFont typeface="Arial" charset="0"/>
              <a:buChar char="•"/>
            </a:pPr>
            <a:endParaRPr lang="pt-BR" sz="2800" b="1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Font typeface="Arial" charset="0"/>
              <a:buChar char="•"/>
            </a:pPr>
            <a:endParaRPr lang="pt-BR" sz="2800" b="1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Font typeface="Arial" charset="0"/>
              <a:buChar char="•"/>
            </a:pPr>
            <a:endParaRPr lang="pt-BR" sz="2800" b="1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Font typeface="Arial" charset="0"/>
              <a:buChar char="•"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O FEDERALISMO BRASILEIRO REPARTE A EDUCAÇÃO NAS DIVERSAS INSTÂNCIAS FEDERATIVAS</a:t>
            </a:r>
          </a:p>
          <a:p>
            <a:pPr marL="0" indent="0">
              <a:buFont typeface="Arial" charset="0"/>
              <a:buChar char="•"/>
            </a:pPr>
            <a:endParaRPr lang="pt-BR" sz="2800" b="1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pt-BR" sz="2800" b="1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Font typeface="Arial" charset="0"/>
              <a:buChar char="•"/>
            </a:pPr>
            <a:endParaRPr lang="pt-BR" sz="2800" b="1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Font typeface="Arial" charset="0"/>
              <a:buChar char="•"/>
            </a:pPr>
            <a:endParaRPr lang="pt-BR" sz="2800" b="1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Font typeface="Arial" charset="0"/>
              <a:buChar char="•"/>
            </a:pPr>
            <a:endParaRPr lang="pt-BR" sz="2800" b="1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7572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428604"/>
            <a:ext cx="9144000" cy="600079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 * A AUSÊNCIA DA EFETIVAÇÃO DO REGIME DE COLABORAÇÃO E COOPERAÇÃO,APESAR DE PRECEITOS LEGAIS  QUE A EXIGIRAM,ACENTUOU A FRAGMENTAÇÃO DAS POLÍTICAS EDUCACIONAIS E NÃO CONSTITUIÇÃO DE UM SISTEMA NACIONAL DE EDUCAÇÃO</a:t>
            </a:r>
          </a:p>
          <a:p>
            <a:pPr marL="0" indent="0" algn="just">
              <a:buNone/>
            </a:pPr>
            <a:endParaRPr lang="pt-BR" sz="2800" b="1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Font typeface="Arial" charset="0"/>
              <a:buChar char="•"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A MUNICIPALIZAÇÃO DO ENSINO FUNDAMENTAL TEM SIDO INSTRUMENTO DE DESCENTRALIZAÇÃO E REFORÇADO A  ATOMIZAÇÃO DAS AÇÕES PEDAGÓGICAS.</a:t>
            </a:r>
          </a:p>
          <a:p>
            <a:pPr marL="0" indent="0" algn="just">
              <a:buFont typeface="Arial" charset="0"/>
              <a:buChar char="•"/>
            </a:pPr>
            <a:endParaRPr lang="pt-BR" sz="2800" b="1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6663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642918"/>
            <a:ext cx="9144000" cy="564360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                     PROBLEMAS DA  EDUCAÇÃO</a:t>
            </a:r>
          </a:p>
          <a:p>
            <a:pPr marL="0" indent="0" algn="just">
              <a:buNone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1 - Atendimento Educacional Precário – algumas Regiões situação caótica</a:t>
            </a:r>
          </a:p>
          <a:p>
            <a:pPr marL="0" indent="0" algn="just">
              <a:buNone/>
            </a:pPr>
            <a:endParaRPr lang="pt-BR" sz="2800" b="1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2 -   O Analfabetismo  é Grande ainda...</a:t>
            </a:r>
          </a:p>
          <a:p>
            <a:pPr marL="0" indent="0" algn="just">
              <a:buNone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Meta 9 do novo PNE “Erradicar até 2020 o analfabetismo absoluto e reduzir em 50% a taxa de analfabetismo funcional e até 2015 elevar a taxa de alfabetização da população com 15 anos ou mais para 93,5% - Desafio Enorme</a:t>
            </a:r>
          </a:p>
        </p:txBody>
      </p:sp>
    </p:spTree>
    <p:extLst>
      <p:ext uri="{BB962C8B-B14F-4D97-AF65-F5344CB8AC3E}">
        <p14:creationId xmlns="" xmlns:p14="http://schemas.microsoft.com/office/powerpoint/2010/main" val="6921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14282" y="857232"/>
            <a:ext cx="8929718" cy="507209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3 – Nem todas as crianças de 6 a 14 anos estão na escola.</a:t>
            </a:r>
          </a:p>
          <a:p>
            <a:pPr marL="0" indent="0" algn="just">
              <a:buNone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Meta 2 do novo PNE “Universalizar o ensino fundamental de nove anos para toda a população de 6 a 14 anos;</a:t>
            </a:r>
          </a:p>
          <a:p>
            <a:pPr marL="0" indent="0" algn="just">
              <a:buNone/>
            </a:pPr>
            <a:endParaRPr lang="pt-BR" sz="2800" b="1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3 -  O atendimento da educação infantil é  baixo</a:t>
            </a:r>
          </a:p>
          <a:p>
            <a:pPr marL="0" indent="0" algn="just">
              <a:buNone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Meta 1 – Universalizar até 2016 o atendimento escolar da população de 4 a 5 anos e ampliar até 2020 a oferta da </a:t>
            </a: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educação infantil </a:t>
            </a: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de forma a atender a população de até 3 anos.</a:t>
            </a:r>
          </a:p>
        </p:txBody>
      </p:sp>
    </p:spTree>
    <p:extLst>
      <p:ext uri="{BB962C8B-B14F-4D97-AF65-F5344CB8AC3E}">
        <p14:creationId xmlns="" xmlns:p14="http://schemas.microsoft.com/office/powerpoint/2010/main" val="127237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5 – A situação do ensino médio – Nem 50% chega em idade própria.</a:t>
            </a:r>
          </a:p>
          <a:p>
            <a:pPr marL="0" indent="0" algn="just">
              <a:buNone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Meta 3 – PNE “Universalizar até 2016 o atendimento escolar para toda população de 15 a 17 anos e elevar até 2020 a taxa liquida de matrículas (85%),nesta faixa etária;</a:t>
            </a:r>
          </a:p>
          <a:p>
            <a:pPr marL="0" indent="0" algn="just">
              <a:buNone/>
            </a:pPr>
            <a:endParaRPr lang="pt-BR" sz="2800" b="1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6 – O atendimento a Educação Especial fica a desejar</a:t>
            </a:r>
          </a:p>
          <a:p>
            <a:pPr marL="0" indent="0" algn="just">
              <a:buNone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Meta 4 – PNE “Universalizar para a população de 4 a 17 anos o atendimento escolar  aos estudantes com deficiência,transtornos globais do desenvolvimento e altas habilidades ou superdotados na rede regular de ensino”</a:t>
            </a:r>
          </a:p>
        </p:txBody>
      </p:sp>
    </p:spTree>
    <p:extLst>
      <p:ext uri="{BB962C8B-B14F-4D97-AF65-F5344CB8AC3E}">
        <p14:creationId xmlns="" xmlns:p14="http://schemas.microsoft.com/office/powerpoint/2010/main" val="4230652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571480"/>
            <a:ext cx="8329642" cy="555468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pt-BR" dirty="0" smtClean="0"/>
              <a:t>7 – O ensino superior no pais </a:t>
            </a:r>
            <a:r>
              <a:rPr lang="pt-BR" dirty="0" smtClean="0"/>
              <a:t>é </a:t>
            </a:r>
            <a:r>
              <a:rPr lang="pt-BR" dirty="0" smtClean="0"/>
              <a:t>principalmente privado.</a:t>
            </a:r>
          </a:p>
          <a:p>
            <a:pPr>
              <a:buNone/>
            </a:pPr>
            <a:r>
              <a:rPr lang="pt-BR" dirty="0" smtClean="0"/>
              <a:t>Meta 12 PNE “ Elevar a taxa bruta de matrícula na educação superior para 50% e a taxa líquida para 33%,assegurando a qualidade de oferta” – Não se refere ao ensino </a:t>
            </a:r>
            <a:r>
              <a:rPr lang="pt-BR" dirty="0" smtClean="0"/>
              <a:t>público...</a:t>
            </a:r>
            <a:endParaRPr lang="pt-BR" dirty="0" smtClean="0"/>
          </a:p>
          <a:p>
            <a:pPr>
              <a:buNone/>
            </a:pPr>
            <a:r>
              <a:rPr lang="pt-BR" dirty="0" smtClean="0"/>
              <a:t>8 – Elevado índice de reprovação e evasão.</a:t>
            </a:r>
          </a:p>
          <a:p>
            <a:pPr>
              <a:buNone/>
            </a:pPr>
            <a:r>
              <a:rPr lang="pt-BR" dirty="0" smtClean="0"/>
              <a:t>Meta 2 “Universalizar o </a:t>
            </a:r>
            <a:r>
              <a:rPr lang="pt-BR" dirty="0" smtClean="0"/>
              <a:t>ensino fund. </a:t>
            </a:r>
            <a:r>
              <a:rPr lang="pt-BR" dirty="0" smtClean="0"/>
              <a:t>de nove anos a toda população de 6 a 14 anos.</a:t>
            </a:r>
          </a:p>
          <a:p>
            <a:pPr>
              <a:buNone/>
            </a:pPr>
            <a:r>
              <a:rPr lang="pt-BR" dirty="0" smtClean="0"/>
              <a:t>Meta 5 “Alfabetizar todas as crianças até no máximo,os 8 anos de idade;</a:t>
            </a:r>
          </a:p>
          <a:p>
            <a:pPr>
              <a:buNone/>
            </a:pPr>
            <a:r>
              <a:rPr lang="pt-BR" dirty="0" smtClean="0"/>
              <a:t>Meta 6 Oferecer educação em Tempo Integral em 50% das escolas públicas.</a:t>
            </a:r>
          </a:p>
          <a:p>
            <a:pPr>
              <a:buNone/>
            </a:pPr>
            <a:endParaRPr lang="pt-BR" dirty="0" smtClean="0"/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608</TotalTime>
  <Words>1561</Words>
  <Application>Microsoft Office PowerPoint</Application>
  <PresentationFormat>Apresentação na tela (4:3)</PresentationFormat>
  <Paragraphs>112</Paragraphs>
  <Slides>27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27</vt:i4>
      </vt:variant>
    </vt:vector>
  </HeadingPairs>
  <TitlesOfParts>
    <vt:vector size="28" baseType="lpstr">
      <vt:lpstr>Tema do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    </vt:lpstr>
      <vt:lpstr>Slide 12</vt:lpstr>
      <vt:lpstr>Slide 13</vt:lpstr>
      <vt:lpstr>Slide 14</vt:lpstr>
      <vt:lpstr>Slide 15</vt:lpstr>
      <vt:lpstr>Slide 16</vt:lpstr>
      <vt:lpstr>Slide 17</vt:lpstr>
      <vt:lpstr>A Municipalização do Ensino como Estratégia de Descentralização</vt:lpstr>
      <vt:lpstr>Slide 19</vt:lpstr>
      <vt:lpstr>Projetos Alternativos da Ed.Básica Possibilidades e Limites</vt:lpstr>
      <vt:lpstr>Slide 21</vt:lpstr>
      <vt:lpstr>O Regime de Colaboração</vt:lpstr>
      <vt:lpstr>Slide 23</vt:lpstr>
      <vt:lpstr>Slide 24</vt:lpstr>
      <vt:lpstr>Estados e Municípios e o Regime de COLABORAÇÃO</vt:lpstr>
      <vt:lpstr>Três Categorias de Colaboração entre Estado e Municípios</vt:lpstr>
      <vt:lpstr>COLABOR “AÇÃO”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Marco</dc:creator>
  <cp:lastModifiedBy>Dea</cp:lastModifiedBy>
  <cp:revision>33</cp:revision>
  <dcterms:created xsi:type="dcterms:W3CDTF">2011-07-01T23:08:51Z</dcterms:created>
  <dcterms:modified xsi:type="dcterms:W3CDTF">2011-07-04T16:15:36Z</dcterms:modified>
</cp:coreProperties>
</file>