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15"/>
  </p:notesMasterIdLst>
  <p:sldIdLst>
    <p:sldId id="256" r:id="rId3"/>
    <p:sldId id="271" r:id="rId4"/>
    <p:sldId id="270" r:id="rId5"/>
    <p:sldId id="262" r:id="rId6"/>
    <p:sldId id="259" r:id="rId7"/>
    <p:sldId id="258" r:id="rId8"/>
    <p:sldId id="267" r:id="rId9"/>
    <p:sldId id="260" r:id="rId10"/>
    <p:sldId id="261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387AE-E5B0-401C-821C-380818AEC35D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E545C-7606-436A-8201-EB5EE6193D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5630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E545C-7606-436A-8201-EB5EE6193DB0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8737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tângulo de cantos arredondado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tângulo de cantos arredondado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tângulo de cantos arredondado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tângulo de cantos arredondado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tângulo de cantos arredondado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tângulo de cantos arredondado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tângulo de cantos arredondado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tângulo de cantos arredondado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BBD2BA9-8B34-4344-9016-0D1AE194AAFE}" type="datetimeFigureOut">
              <a:rPr lang="pt-BR" smtClean="0"/>
              <a:t>16/04/2013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978710F-CAAC-431B-82F2-B94BE63CBFFE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sz="2800" b="1" dirty="0" smtClean="0">
                <a:latin typeface="Arial Black" pitchFamily="34" charset="0"/>
              </a:rPr>
              <a:t>Articulação com a Secretaria Municipal de Educação</a:t>
            </a:r>
            <a:endParaRPr lang="pt-BR" sz="2800" b="1" dirty="0">
              <a:latin typeface="Arial Black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3200" b="1" dirty="0" smtClean="0">
                <a:latin typeface="Arial Black" pitchFamily="34" charset="0"/>
              </a:rPr>
              <a:t>Funções e atribuições do Conselho Municipal de Educação</a:t>
            </a:r>
            <a:endParaRPr lang="pt-BR" sz="32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701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latin typeface="Arial Black" pitchFamily="34" charset="0"/>
              </a:rPr>
              <a:t>Desafios atuais dos </a:t>
            </a:r>
            <a:r>
              <a:rPr lang="pt-BR" b="1" dirty="0" err="1" smtClean="0">
                <a:latin typeface="Arial Black" pitchFamily="34" charset="0"/>
              </a:rPr>
              <a:t>CMEs</a:t>
            </a:r>
            <a:endParaRPr lang="pt-BR" b="1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3333CC"/>
              </a:buClr>
              <a:buSzPct val="60000"/>
              <a:buFont typeface="Tahoma" pitchFamily="34" charset="0"/>
              <a:buChar char="•"/>
            </a:pPr>
            <a:r>
              <a:rPr lang="pt-BR" b="1" kern="0" dirty="0">
                <a:latin typeface="Arial" pitchFamily="34" charset="0"/>
                <a:cs typeface="Arial" pitchFamily="34" charset="0"/>
              </a:rPr>
              <a:t>Planos de educação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3333CC"/>
              </a:buClr>
              <a:buSzPct val="60000"/>
              <a:buFont typeface="Tahoma" pitchFamily="34" charset="0"/>
              <a:buChar char="•"/>
            </a:pPr>
            <a:r>
              <a:rPr lang="pt-BR" b="1" kern="0" dirty="0">
                <a:latin typeface="Arial" pitchFamily="34" charset="0"/>
                <a:cs typeface="Arial" pitchFamily="34" charset="0"/>
              </a:rPr>
              <a:t>Fóruns de educação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3333CC"/>
              </a:buClr>
              <a:buSzPct val="60000"/>
              <a:buFont typeface="Tahoma" pitchFamily="34" charset="0"/>
              <a:buChar char="•"/>
            </a:pPr>
            <a:r>
              <a:rPr lang="pt-BR" b="1" kern="0" dirty="0">
                <a:latin typeface="Arial" pitchFamily="34" charset="0"/>
                <a:cs typeface="Arial" pitchFamily="34" charset="0"/>
              </a:rPr>
              <a:t>Conferências de </a:t>
            </a:r>
            <a:r>
              <a:rPr lang="pt-BR" b="1" kern="0" dirty="0" smtClean="0">
                <a:latin typeface="Arial" pitchFamily="34" charset="0"/>
                <a:cs typeface="Arial" pitchFamily="34" charset="0"/>
              </a:rPr>
              <a:t>educação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3333CC"/>
              </a:buClr>
              <a:buSzPct val="60000"/>
              <a:buFont typeface="Tahoma" pitchFamily="34" charset="0"/>
              <a:buChar char="•"/>
            </a:pPr>
            <a:r>
              <a:rPr lang="pt-BR" b="1" kern="0" dirty="0" smtClean="0">
                <a:latin typeface="Arial" pitchFamily="34" charset="0"/>
                <a:cs typeface="Arial" pitchFamily="34" charset="0"/>
              </a:rPr>
              <a:t>Novos </a:t>
            </a:r>
            <a:r>
              <a:rPr lang="pt-BR" b="1" kern="0" dirty="0">
                <a:latin typeface="Arial" pitchFamily="34" charset="0"/>
                <a:cs typeface="Arial" pitchFamily="34" charset="0"/>
              </a:rPr>
              <a:t>papéis no contexto atual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0000"/>
              </a:buClr>
              <a:buSzPct val="55000"/>
              <a:buFont typeface="Wingdings" pitchFamily="2" charset="2"/>
              <a:buChar char="§"/>
            </a:pPr>
            <a:r>
              <a:rPr lang="pt-BR" b="1" kern="0" dirty="0">
                <a:latin typeface="Arial" pitchFamily="34" charset="0"/>
                <a:cs typeface="Arial" pitchFamily="34" charset="0"/>
              </a:rPr>
              <a:t>Resgate do protagonismo (</a:t>
            </a:r>
            <a:r>
              <a:rPr lang="pt-BR" b="1" kern="0" dirty="0" err="1">
                <a:latin typeface="Arial" pitchFamily="34" charset="0"/>
                <a:cs typeface="Arial" pitchFamily="34" charset="0"/>
              </a:rPr>
              <a:t>pró-ativo</a:t>
            </a:r>
            <a:r>
              <a:rPr lang="pt-BR" b="1" kern="0" dirty="0">
                <a:latin typeface="Arial" pitchFamily="34" charset="0"/>
                <a:cs typeface="Arial" pitchFamily="34" charset="0"/>
              </a:rPr>
              <a:t>)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0000"/>
              </a:buClr>
              <a:buSzPct val="55000"/>
              <a:buFont typeface="Wingdings" pitchFamily="2" charset="2"/>
              <a:buChar char="§"/>
            </a:pPr>
            <a:r>
              <a:rPr lang="pt-BR" b="1" kern="0" dirty="0">
                <a:latin typeface="Arial" pitchFamily="34" charset="0"/>
                <a:cs typeface="Arial" pitchFamily="34" charset="0"/>
              </a:rPr>
              <a:t>Formulação/orientações doutrinárias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3333CC"/>
              </a:buClr>
              <a:buSzPct val="60000"/>
              <a:buFont typeface="Tahoma" pitchFamily="34" charset="0"/>
              <a:buChar char="•"/>
            </a:pPr>
            <a:r>
              <a:rPr lang="pt-BR" b="1" kern="0" dirty="0" smtClean="0">
                <a:latin typeface="Arial" pitchFamily="34" charset="0"/>
                <a:cs typeface="Arial" pitchFamily="34" charset="0"/>
              </a:rPr>
              <a:t>Os riscos de entropia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3420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pt-B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Qualidade social da educação</a:t>
            </a:r>
            <a:endParaRPr lang="pt-B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Educação para que pessoa?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Educação para que sociedade?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inclusiva, solidária e justa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kumimoji="0" lang="pt-BR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As diferentes concepções de educação: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sz="2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Tradicional/técnica/liberal: formação do indivíduo (</a:t>
            </a:r>
            <a:r>
              <a:rPr kumimoji="0" lang="pt-BR" sz="2600" b="1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</a:rPr>
              <a:t>poiésis</a:t>
            </a:r>
            <a:r>
              <a:rPr kumimoji="0" lang="pt-BR" sz="2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 – </a:t>
            </a:r>
            <a:r>
              <a:rPr kumimoji="0" lang="pt-BR" sz="2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objeto fabricado</a:t>
            </a:r>
            <a:r>
              <a:rPr kumimoji="0" lang="pt-BR" sz="2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)</a:t>
            </a:r>
            <a:endParaRPr kumimoji="0" lang="pt-BR" sz="26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</a:endParaRP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sz="2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Emancipadora: formação do cidadão (p</a:t>
            </a:r>
            <a:r>
              <a:rPr kumimoji="0" lang="pt-BR" sz="2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ráxis, </a:t>
            </a:r>
            <a:r>
              <a:rPr kumimoji="0" lang="pt-BR" sz="2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sujeito</a:t>
            </a:r>
            <a:r>
              <a:rPr kumimoji="0" lang="pt-BR" sz="26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) </a:t>
            </a:r>
            <a:endParaRPr lang="pt-BR" sz="2600" b="1" kern="0" dirty="0"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65237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pt-B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Gestão Democrática</a:t>
            </a:r>
            <a:endParaRPr lang="pt-B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fontAlgn="base">
              <a:spcBef>
                <a:spcPts val="0"/>
              </a:spcBef>
              <a:spcAft>
                <a:spcPts val="60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Razão originária e razões derivadas</a:t>
            </a:r>
            <a:endParaRPr kumimoji="0" lang="pt-BR" sz="2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 fontAlgn="base">
              <a:spcBef>
                <a:spcPts val="0"/>
              </a:spcBef>
              <a:spcAft>
                <a:spcPts val="60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Gestão para que educação? </a:t>
            </a:r>
          </a:p>
          <a:p>
            <a:pPr lvl="0" fontAlgn="base">
              <a:spcBef>
                <a:spcPts val="0"/>
              </a:spcBef>
              <a:spcAft>
                <a:spcPts val="60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Escola cidadã – a árvore e seus frutos</a:t>
            </a:r>
          </a:p>
          <a:p>
            <a:pPr lvl="1" fontAlgn="base">
              <a:spcBef>
                <a:spcPts val="0"/>
              </a:spcBef>
              <a:spcAft>
                <a:spcPts val="60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Foco no aluno: sujeito e objetivo</a:t>
            </a:r>
          </a:p>
          <a:p>
            <a:pPr lvl="1" fontAlgn="base">
              <a:spcBef>
                <a:spcPts val="0"/>
              </a:spcBef>
              <a:spcAft>
                <a:spcPts val="60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Relação entre sujeitos </a:t>
            </a:r>
          </a:p>
          <a:p>
            <a:pPr lvl="1" fontAlgn="base">
              <a:spcBef>
                <a:spcPts val="0"/>
              </a:spcBef>
              <a:spcAft>
                <a:spcPts val="60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Professor mediador e educador</a:t>
            </a:r>
          </a:p>
          <a:p>
            <a:pPr lvl="1" fontAlgn="base">
              <a:spcBef>
                <a:spcPts val="0"/>
              </a:spcBef>
              <a:spcAft>
                <a:spcPts val="60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Coerência entre o dizer, o fazer e o ser</a:t>
            </a:r>
          </a:p>
          <a:p>
            <a:pPr lvl="1" fontAlgn="base">
              <a:spcBef>
                <a:spcPts val="0"/>
              </a:spcBef>
              <a:spcAft>
                <a:spcPts val="60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Cultura do querer fazer (no lugar do dever)</a:t>
            </a:r>
          </a:p>
          <a:p>
            <a:pPr lvl="1" fontAlgn="base">
              <a:spcBef>
                <a:spcPts val="0"/>
              </a:spcBef>
              <a:spcAft>
                <a:spcPts val="60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Colocar-se no lugar do outro</a:t>
            </a:r>
            <a:endParaRPr kumimoji="0" lang="pt-BR" sz="2400" b="1" i="0" u="none" strike="noStrike" kern="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</a:endParaRPr>
          </a:p>
          <a:p>
            <a:endParaRPr lang="pt-BR" dirty="0"/>
          </a:p>
        </p:txBody>
      </p:sp>
      <p:cxnSp>
        <p:nvCxnSpPr>
          <p:cNvPr id="5" name="Conector angulado 4"/>
          <p:cNvCxnSpPr/>
          <p:nvPr/>
        </p:nvCxnSpPr>
        <p:spPr>
          <a:xfrm>
            <a:off x="3275856" y="1124744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581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>
                <a:latin typeface="Arial Black" pitchFamily="34" charset="0"/>
              </a:rPr>
              <a:t>SME, SE, CME e Fórum</a:t>
            </a:r>
            <a:endParaRPr lang="pt-BR" b="1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pt-BR" sz="3000" b="1" kern="0" dirty="0" smtClean="0">
                <a:latin typeface="Arial" pitchFamily="34" charset="0"/>
                <a:cs typeface="Arial" pitchFamily="34" charset="0"/>
              </a:rPr>
              <a:t>Naturezas </a:t>
            </a:r>
            <a:r>
              <a:rPr lang="pt-BR" sz="3000" b="1" kern="0" dirty="0">
                <a:latin typeface="Arial" pitchFamily="34" charset="0"/>
                <a:cs typeface="Arial" pitchFamily="34" charset="0"/>
              </a:rPr>
              <a:t>distintas, uma só finalidade</a:t>
            </a:r>
          </a:p>
          <a:p>
            <a:pPr lvl="1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lang="pt-BR" sz="3000" b="1" kern="0" dirty="0">
                <a:latin typeface="Arial" pitchFamily="34" charset="0"/>
                <a:cs typeface="Arial" pitchFamily="34" charset="0"/>
              </a:rPr>
              <a:t>Sistema: Organização do </a:t>
            </a:r>
            <a:r>
              <a:rPr lang="pt-BR" sz="3000" b="1" kern="0" dirty="0" smtClean="0">
                <a:latin typeface="Arial" pitchFamily="34" charset="0"/>
                <a:cs typeface="Arial" pitchFamily="34" charset="0"/>
              </a:rPr>
              <a:t>todo</a:t>
            </a:r>
          </a:p>
          <a:p>
            <a:pPr lvl="1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lang="pt-BR" sz="3000" b="1" kern="0" dirty="0" smtClean="0">
                <a:latin typeface="Arial" pitchFamily="34" charset="0"/>
                <a:cs typeface="Arial" pitchFamily="34" charset="0"/>
              </a:rPr>
              <a:t>Secretaria: executivo - governa</a:t>
            </a:r>
            <a:endParaRPr lang="pt-BR" sz="3000" b="1" kern="0" dirty="0">
              <a:latin typeface="Arial" pitchFamily="34" charset="0"/>
              <a:cs typeface="Arial" pitchFamily="34" charset="0"/>
            </a:endParaRPr>
          </a:p>
          <a:p>
            <a:pPr lvl="1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lang="pt-BR" sz="3000" b="1" kern="0" dirty="0">
                <a:latin typeface="Arial" pitchFamily="34" charset="0"/>
                <a:cs typeface="Arial" pitchFamily="34" charset="0"/>
              </a:rPr>
              <a:t>Conselho: </a:t>
            </a:r>
            <a:r>
              <a:rPr lang="pt-BR" sz="3000" b="1" kern="0" dirty="0" smtClean="0">
                <a:latin typeface="Arial" pitchFamily="34" charset="0"/>
                <a:cs typeface="Arial" pitchFamily="34" charset="0"/>
              </a:rPr>
              <a:t>Normativo/consultivo </a:t>
            </a:r>
            <a:r>
              <a:rPr lang="pt-BR" sz="3000" b="1" kern="0" dirty="0">
                <a:latin typeface="Arial" pitchFamily="34" charset="0"/>
                <a:cs typeface="Arial" pitchFamily="34" charset="0"/>
              </a:rPr>
              <a:t>(do </a:t>
            </a:r>
            <a:r>
              <a:rPr lang="pt-BR" sz="3000" b="1" kern="0" dirty="0" smtClean="0">
                <a:latin typeface="Arial" pitchFamily="34" charset="0"/>
                <a:cs typeface="Arial" pitchFamily="34" charset="0"/>
              </a:rPr>
              <a:t>SME)</a:t>
            </a:r>
            <a:endParaRPr lang="pt-BR" sz="3000" b="1" kern="0" dirty="0">
              <a:latin typeface="Arial" pitchFamily="34" charset="0"/>
              <a:cs typeface="Arial" pitchFamily="34" charset="0"/>
            </a:endParaRPr>
          </a:p>
          <a:p>
            <a:pPr lvl="1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lang="pt-BR" sz="3000" b="1" kern="0" dirty="0">
                <a:latin typeface="Arial" pitchFamily="34" charset="0"/>
                <a:cs typeface="Arial" pitchFamily="34" charset="0"/>
              </a:rPr>
              <a:t>Fórum: Propositivo, mobilizador da participação </a:t>
            </a:r>
          </a:p>
          <a:p>
            <a:pPr lvl="0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pt-BR" sz="3000" b="1" kern="0" dirty="0" smtClean="0">
                <a:latin typeface="Arial" pitchFamily="34" charset="0"/>
                <a:cs typeface="Arial" pitchFamily="34" charset="0"/>
              </a:rPr>
              <a:t> As mediações necessárias</a:t>
            </a:r>
          </a:p>
        </p:txBody>
      </p:sp>
    </p:spTree>
    <p:extLst>
      <p:ext uri="{BB962C8B-B14F-4D97-AF65-F5344CB8AC3E}">
        <p14:creationId xmlns:p14="http://schemas.microsoft.com/office/powerpoint/2010/main" val="3860341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kern="0" dirty="0" smtClean="0">
                <a:solidFill>
                  <a:schemeClr val="tx1"/>
                </a:solidFill>
                <a:latin typeface="Arial Black" pitchFamily="34" charset="0"/>
              </a:rPr>
              <a:t>Posição do CME no SME</a:t>
            </a:r>
            <a:endParaRPr lang="pt-B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pt-BR" sz="3000" b="1" kern="0" dirty="0" smtClean="0">
                <a:latin typeface="Arial" pitchFamily="34" charset="0"/>
                <a:cs typeface="Arial" pitchFamily="34" charset="0"/>
              </a:rPr>
              <a:t>Mediação governo/sociedade</a:t>
            </a:r>
            <a:endParaRPr kumimoji="0" lang="pt-BR" sz="3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lang="pt-BR" sz="2800" b="1" kern="0" dirty="0" smtClean="0">
                <a:latin typeface="Arial" pitchFamily="34" charset="0"/>
                <a:cs typeface="Arial" pitchFamily="34" charset="0"/>
              </a:rPr>
              <a:t> nem oposição, nem </a:t>
            </a:r>
            <a:r>
              <a:rPr lang="pt-BR" sz="2800" b="1" kern="0" dirty="0" smtClean="0">
                <a:latin typeface="Arial" pitchFamily="34" charset="0"/>
                <a:cs typeface="Arial" pitchFamily="34" charset="0"/>
              </a:rPr>
              <a:t>submissão</a:t>
            </a:r>
            <a:endParaRPr lang="pt-BR" sz="2800" b="1" kern="0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pt-BR" sz="3000" b="1" kern="0" dirty="0" smtClean="0">
                <a:latin typeface="Arial" pitchFamily="34" charset="0"/>
                <a:cs typeface="Arial" pitchFamily="34" charset="0"/>
              </a:rPr>
              <a:t>Es</a:t>
            </a:r>
            <a:r>
              <a:rPr kumimoji="0" lang="pt-BR" sz="3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paços de autonomia 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0000"/>
              </a:buClr>
              <a:buSzPct val="55000"/>
              <a:buFont typeface="Wingdings" pitchFamily="2" charset="2"/>
              <a:buChar char="§"/>
            </a:pPr>
            <a:r>
              <a:rPr kumimoji="0" lang="pt-BR" sz="3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Nossa lei:</a:t>
            </a:r>
            <a:r>
              <a:rPr lang="pt-BR" sz="3200" b="1" kern="0" dirty="0">
                <a:latin typeface="Arial" pitchFamily="34" charset="0"/>
                <a:cs typeface="Arial" pitchFamily="34" charset="0"/>
              </a:rPr>
              <a:t>(</a:t>
            </a:r>
            <a:r>
              <a:rPr lang="pt-BR" sz="3200" i="1" kern="0" dirty="0" err="1">
                <a:latin typeface="Arial" pitchFamily="34" charset="0"/>
                <a:cs typeface="Arial" pitchFamily="34" charset="0"/>
              </a:rPr>
              <a:t>autós</a:t>
            </a:r>
            <a:r>
              <a:rPr lang="pt-BR" sz="3200" i="1" kern="0" dirty="0">
                <a:latin typeface="Arial" pitchFamily="34" charset="0"/>
                <a:cs typeface="Arial" pitchFamily="34" charset="0"/>
              </a:rPr>
              <a:t> (</a:t>
            </a:r>
            <a:r>
              <a:rPr lang="pt-BR" sz="3200" kern="0" dirty="0">
                <a:latin typeface="Arial" pitchFamily="34" charset="0"/>
                <a:cs typeface="Arial" pitchFamily="34" charset="0"/>
              </a:rPr>
              <a:t>por si) e </a:t>
            </a:r>
            <a:r>
              <a:rPr lang="pt-BR" sz="3200" i="1" kern="0" dirty="0" err="1">
                <a:latin typeface="Arial" pitchFamily="34" charset="0"/>
                <a:cs typeface="Arial" pitchFamily="34" charset="0"/>
              </a:rPr>
              <a:t>nomós</a:t>
            </a:r>
            <a:r>
              <a:rPr lang="pt-BR" sz="3200" kern="0" dirty="0">
                <a:latin typeface="Arial" pitchFamily="34" charset="0"/>
                <a:cs typeface="Arial" pitchFamily="34" charset="0"/>
              </a:rPr>
              <a:t>  (lei</a:t>
            </a:r>
            <a:r>
              <a:rPr lang="pt-BR" sz="3200" kern="0" dirty="0" smtClean="0">
                <a:latin typeface="Arial" pitchFamily="34" charset="0"/>
                <a:cs typeface="Arial" pitchFamily="34" charset="0"/>
              </a:rPr>
              <a:t>)</a:t>
            </a:r>
            <a:r>
              <a:rPr kumimoji="0" lang="pt-BR" sz="3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0000"/>
              </a:buClr>
              <a:buSzPct val="55000"/>
              <a:buFont typeface="Wingdings" pitchFamily="2" charset="2"/>
              <a:buChar char="§"/>
            </a:pPr>
            <a:r>
              <a:rPr kumimoji="0" lang="pt-BR" sz="3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Pessoal: </a:t>
            </a:r>
            <a:r>
              <a:rPr kumimoji="0" lang="pt-BR" sz="2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o ser sujeito, autor, autorizado 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0000"/>
              </a:buClr>
              <a:buSzPct val="55000"/>
              <a:buFont typeface="Wingdings" pitchFamily="2" charset="2"/>
              <a:buChar char="§"/>
            </a:pPr>
            <a:r>
              <a:rPr kumimoji="0" lang="pt-BR" sz="3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Institucional: </a:t>
            </a:r>
            <a:r>
              <a:rPr kumimoji="0" lang="pt-BR" sz="2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espaço de </a:t>
            </a:r>
            <a:r>
              <a:rPr kumimoji="0" lang="pt-BR" sz="2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poder </a:t>
            </a:r>
            <a:endParaRPr kumimoji="0" lang="pt-BR" sz="26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2" fontAlgn="base">
              <a:lnSpc>
                <a:spcPct val="150000"/>
              </a:lnSpc>
              <a:spcAft>
                <a:spcPct val="0"/>
              </a:spcAft>
              <a:buClr>
                <a:srgbClr val="000000"/>
              </a:buClr>
              <a:buSzPct val="55000"/>
              <a:buFont typeface="Wingdings" pitchFamily="2" charset="2"/>
              <a:buChar char="§"/>
            </a:pPr>
            <a:r>
              <a:rPr kumimoji="0" lang="pt-BR" sz="22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pt-BR" sz="2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função de Estado) </a:t>
            </a:r>
          </a:p>
          <a:p>
            <a:pPr marL="0" lvl="0" indent="0" fontAlgn="base">
              <a:spcAft>
                <a:spcPct val="0"/>
              </a:spcAft>
              <a:buClr>
                <a:srgbClr val="003366"/>
              </a:buClr>
              <a:buSzPct val="75000"/>
              <a:buNone/>
            </a:pPr>
            <a:endParaRPr lang="pt-BR" sz="3000" b="1" kern="0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endParaRPr kumimoji="0" lang="pt-BR" sz="35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  <a:p>
            <a:pPr marL="457200" lvl="1" indent="0" fontAlgn="base">
              <a:lnSpc>
                <a:spcPct val="80000"/>
              </a:lnSpc>
              <a:spcAft>
                <a:spcPct val="0"/>
              </a:spcAft>
              <a:buClr>
                <a:srgbClr val="000000"/>
              </a:buClr>
              <a:buSzPct val="55000"/>
              <a:buNone/>
            </a:pPr>
            <a:endParaRPr kumimoji="0" lang="pt-BR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ahoma"/>
              <a:cs typeface="Arial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0754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>
                <a:latin typeface="Arial Black" pitchFamily="34" charset="0"/>
              </a:rPr>
              <a:t>Articulações necessárias</a:t>
            </a:r>
            <a:endParaRPr lang="pt-BR" b="1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Objetivo comum: a qualidade da educação</a:t>
            </a:r>
          </a:p>
          <a:p>
            <a:pPr>
              <a:lnSpc>
                <a:spcPct val="150000"/>
              </a:lnSpc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Situação jurídica do CME</a:t>
            </a:r>
          </a:p>
          <a:p>
            <a:pPr>
              <a:lnSpc>
                <a:spcPct val="150000"/>
              </a:lnSpc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A questão da autonomia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Condições materiais e financeiras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Os mandatos: significado da representação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A presidência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O instituto da homologação</a:t>
            </a:r>
          </a:p>
          <a:p>
            <a:pPr lvl="2" fontAlgn="base">
              <a:lnSpc>
                <a:spcPct val="150000"/>
              </a:lnSpc>
              <a:spcAft>
                <a:spcPct val="0"/>
              </a:spcAft>
              <a:buClr>
                <a:srgbClr val="FF0000"/>
              </a:buClr>
              <a:buSzPct val="55000"/>
              <a:buFont typeface="Arial" pitchFamily="34" charset="0"/>
              <a:buChar char="•"/>
            </a:pPr>
            <a:r>
              <a:rPr kumimoji="0" lang="pt-BR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Significado (função executiva)</a:t>
            </a:r>
          </a:p>
          <a:p>
            <a:pPr lvl="2" fontAlgn="base">
              <a:lnSpc>
                <a:spcPct val="150000"/>
              </a:lnSpc>
              <a:spcAft>
                <a:spcPct val="0"/>
              </a:spcAft>
              <a:buClr>
                <a:srgbClr val="FF0000"/>
              </a:buClr>
              <a:buSzPct val="55000"/>
              <a:buFont typeface="Arial" pitchFamily="34" charset="0"/>
              <a:buChar char="•"/>
            </a:pPr>
            <a:r>
              <a:rPr kumimoji="0" lang="pt-BR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 decisão singular e a plural</a:t>
            </a:r>
          </a:p>
          <a:p>
            <a:pPr marL="914400" lvl="2" indent="0" fontAlgn="base">
              <a:spcAft>
                <a:spcPct val="0"/>
              </a:spcAft>
              <a:buClr>
                <a:srgbClr val="FF0000"/>
              </a:buClr>
              <a:buSzPct val="55000"/>
              <a:buNone/>
            </a:pPr>
            <a:endParaRPr lang="en-US" sz="2200" b="1" dirty="0" smtClean="0">
              <a:latin typeface="Andalus" pitchFamily="18" charset="-78"/>
              <a:cs typeface="Andalus" pitchFamily="18" charset="-78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9259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latin typeface="Arial Black" pitchFamily="34" charset="0"/>
              </a:rPr>
              <a:t>Papel do Conselho no Sistema</a:t>
            </a:r>
            <a:endParaRPr lang="pt-BR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78951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pt-BR" sz="3000" b="1" dirty="0" smtClean="0">
                <a:latin typeface="Arial" pitchFamily="34" charset="0"/>
                <a:cs typeface="Arial" pitchFamily="34" charset="0"/>
              </a:rPr>
              <a:t>Na criação do sistema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Significado e importância do SME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O papel articulador e mobilizador do CME</a:t>
            </a:r>
          </a:p>
          <a:p>
            <a:pPr>
              <a:lnSpc>
                <a:spcPct val="150000"/>
              </a:lnSpc>
            </a:pPr>
            <a:r>
              <a:rPr lang="pt-BR" sz="3300" b="1" dirty="0" smtClean="0">
                <a:latin typeface="Arial" pitchFamily="34" charset="0"/>
                <a:cs typeface="Arial" pitchFamily="34" charset="0"/>
              </a:rPr>
              <a:t>No desenvolvimento do Sistema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Normas complementares (</a:t>
            </a:r>
            <a:r>
              <a:rPr lang="pt-BR" sz="2800" b="1" dirty="0" err="1" smtClean="0">
                <a:latin typeface="Arial" pitchFamily="34" charset="0"/>
                <a:cs typeface="Arial" pitchFamily="34" charset="0"/>
              </a:rPr>
              <a:t>instituinte</a:t>
            </a: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PME: Elaboração e acompanhamento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Diálogo/assessoramento c/ Secretaria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Análises (estudos, audiências)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Mobilização (as aspirações sociais)</a:t>
            </a:r>
          </a:p>
          <a:p>
            <a:pPr marL="0" indent="0">
              <a:lnSpc>
                <a:spcPct val="150000"/>
              </a:lnSpc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52938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>
                <a:latin typeface="Arial Black" pitchFamily="34" charset="0"/>
              </a:rPr>
              <a:t>Atribuições do CME no SME</a:t>
            </a:r>
            <a:endParaRPr lang="pt-BR" b="1" dirty="0"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A definição na lei e no Regimento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Normativo do sistema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Consultivo: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formulação de políticas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Orientações (doutrinárias)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Mobilização e controle social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Competências tradicionalmente exercidas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Normas do sistema: elaboração e interpretação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Foco no credenciamento das instituições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Poucas consultas do executivo</a:t>
            </a:r>
          </a:p>
        </p:txBody>
      </p:sp>
    </p:spTree>
    <p:extLst>
      <p:ext uri="{BB962C8B-B14F-4D97-AF65-F5344CB8AC3E}">
        <p14:creationId xmlns:p14="http://schemas.microsoft.com/office/powerpoint/2010/main" val="2576480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Articulações necessárias: </a:t>
            </a:r>
            <a:br>
              <a:rPr kumimoji="0" lang="pt-BR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</a:br>
            <a:r>
              <a:rPr kumimoji="0" lang="pt-BR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unidade na multiplicidade</a:t>
            </a:r>
            <a:endParaRPr lang="pt-B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O local e o nacional</a:t>
            </a:r>
            <a:endParaRPr kumimoji="0" lang="pt-BR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pt-BR" sz="2400" b="1" kern="0" dirty="0" smtClean="0">
                <a:latin typeface="Arial" pitchFamily="34" charset="0"/>
                <a:cs typeface="Arial" pitchFamily="34" charset="0"/>
              </a:rPr>
              <a:t>SNE</a:t>
            </a: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: articulador do Regime de Colaboração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pt-BR" sz="2400" b="1" kern="0" dirty="0" smtClean="0">
                <a:latin typeface="Arial" pitchFamily="34" charset="0"/>
                <a:cs typeface="Arial" pitchFamily="34" charset="0"/>
              </a:rPr>
              <a:t>PNE: articulador do SNE</a:t>
            </a:r>
            <a:endParaRPr kumimoji="0" lang="pt-BR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políticas e diretrizes, objetivos e metas nacionais 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kumimoji="0" lang="pt-BR" sz="24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Sistemas:  </a:t>
            </a: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federal, estaduais </a:t>
            </a:r>
            <a:r>
              <a:rPr kumimoji="0" lang="pt-BR" sz="24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e municipais</a:t>
            </a:r>
            <a:endParaRPr kumimoji="0" lang="pt-BR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Diretrizes, objetivos e metas próprios</a:t>
            </a:r>
          </a:p>
          <a:p>
            <a:pPr lvl="1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Leis, normas e planos próprios (</a:t>
            </a:r>
            <a:r>
              <a:rPr kumimoji="0" lang="pt-BR" sz="2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PEEs</a:t>
            </a: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pt-BR" sz="2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PMEs</a:t>
            </a: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</a:p>
          <a:p>
            <a:pPr lvl="0" fontAlgn="base">
              <a:lnSpc>
                <a:spcPct val="150000"/>
              </a:lnSpc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kumimoji="0" lang="pt-BR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 dimensão escolar: PPP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91861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A formação do conselheiro</a:t>
            </a:r>
            <a:endParaRPr lang="pt-B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defRPr/>
            </a:pPr>
            <a:r>
              <a:rPr lang="pt-BR" sz="3000" b="1" dirty="0">
                <a:latin typeface="Arial" pitchFamily="34" charset="0"/>
                <a:cs typeface="Arial" pitchFamily="34" charset="0"/>
              </a:rPr>
              <a:t>A sintonia com: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600" b="1" dirty="0">
                <a:latin typeface="Arial" pitchFamily="34" charset="0"/>
                <a:cs typeface="Arial" pitchFamily="34" charset="0"/>
              </a:rPr>
              <a:t>Concepção e fins da educação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600" b="1" dirty="0">
                <a:latin typeface="Arial" pitchFamily="34" charset="0"/>
                <a:cs typeface="Arial" pitchFamily="34" charset="0"/>
              </a:rPr>
              <a:t>Natureza e papéis do CME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600" b="1" dirty="0">
                <a:latin typeface="Arial" pitchFamily="34" charset="0"/>
                <a:cs typeface="Arial" pitchFamily="34" charset="0"/>
              </a:rPr>
              <a:t>Razões da participação/gestão democrática</a:t>
            </a:r>
          </a:p>
          <a:p>
            <a:pPr>
              <a:lnSpc>
                <a:spcPct val="150000"/>
              </a:lnSpc>
              <a:defRPr/>
            </a:pPr>
            <a:r>
              <a:rPr lang="pt-BR" sz="3000" b="1" dirty="0">
                <a:latin typeface="Arial" pitchFamily="34" charset="0"/>
                <a:cs typeface="Arial" pitchFamily="34" charset="0"/>
              </a:rPr>
              <a:t>O papel do conselheiro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600" b="1" dirty="0">
                <a:latin typeface="Arial" pitchFamily="34" charset="0"/>
                <a:cs typeface="Arial" pitchFamily="34" charset="0"/>
              </a:rPr>
              <a:t>Significado da representação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600" b="1" dirty="0">
                <a:latin typeface="Arial" pitchFamily="34" charset="0"/>
                <a:cs typeface="Arial" pitchFamily="34" charset="0"/>
              </a:rPr>
              <a:t>Valorização dos diferentes saberes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600" b="1" dirty="0">
                <a:latin typeface="Arial" pitchFamily="34" charset="0"/>
                <a:cs typeface="Arial" pitchFamily="34" charset="0"/>
              </a:rPr>
              <a:t>O ouvir e ser ouvido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42385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Processos de formação</a:t>
            </a:r>
            <a:endParaRPr lang="pt-B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  <a:defRPr/>
            </a:pPr>
            <a:r>
              <a:rPr lang="pt-BR" sz="2800" b="1" kern="0" dirty="0">
                <a:latin typeface="Arial"/>
              </a:rPr>
              <a:t>Conhecimento:</a:t>
            </a:r>
          </a:p>
          <a:p>
            <a:pPr lvl="1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  <a:defRPr/>
            </a:pPr>
            <a:r>
              <a:rPr lang="pt-BR" sz="2400" b="1" kern="0" dirty="0">
                <a:latin typeface="Arial"/>
              </a:rPr>
              <a:t>Leis educacionais (CF, LDB, FUNDEB, ECA ...)</a:t>
            </a:r>
          </a:p>
          <a:p>
            <a:pPr lvl="1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  <a:defRPr/>
            </a:pPr>
            <a:r>
              <a:rPr lang="pt-BR" sz="2400" b="1" kern="0" dirty="0">
                <a:latin typeface="Arial"/>
              </a:rPr>
              <a:t>Planos: PNE, PME, PAR, PPP</a:t>
            </a:r>
          </a:p>
          <a:p>
            <a:pPr lvl="1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  <a:defRPr/>
            </a:pPr>
            <a:r>
              <a:rPr lang="pt-BR" sz="2400" b="1" kern="0" dirty="0">
                <a:latin typeface="Arial"/>
              </a:rPr>
              <a:t>Normas do sistema municipal</a:t>
            </a:r>
          </a:p>
          <a:p>
            <a:pPr lvl="1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  <a:defRPr/>
            </a:pPr>
            <a:r>
              <a:rPr lang="pt-BR" sz="2400" b="1" kern="0" dirty="0">
                <a:latin typeface="Arial"/>
              </a:rPr>
              <a:t>Regimento e atribuições do CME</a:t>
            </a:r>
          </a:p>
          <a:p>
            <a:pPr lvl="0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  <a:defRPr/>
            </a:pPr>
            <a:r>
              <a:rPr lang="pt-BR" sz="2800" b="1" kern="0" dirty="0">
                <a:latin typeface="Arial"/>
              </a:rPr>
              <a:t>Processos:</a:t>
            </a:r>
          </a:p>
          <a:p>
            <a:pPr lvl="1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  <a:defRPr/>
            </a:pPr>
            <a:r>
              <a:rPr lang="pt-BR" sz="24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Pautar formações nas reuniões</a:t>
            </a:r>
          </a:p>
          <a:p>
            <a:pPr lvl="1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  <a:defRPr/>
            </a:pPr>
            <a:r>
              <a:rPr lang="pt-BR" sz="24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Dias de formação</a:t>
            </a:r>
          </a:p>
          <a:p>
            <a:pPr lvl="1" fontAlgn="base"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§"/>
              <a:defRPr/>
            </a:pPr>
            <a:r>
              <a:rPr lang="pt-BR" sz="24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Atendimento personalizado a conselheiros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24830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 Próprio">
  <a:themeElements>
    <a:clrScheme name="Capital Própri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l Próprio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pital Próprio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apital Próprio">
  <a:themeElements>
    <a:clrScheme name="Capital Própri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l Próprio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pital Próprio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525</Words>
  <Application>Microsoft Office PowerPoint</Application>
  <PresentationFormat>Apresentação na tela (4:3)</PresentationFormat>
  <Paragraphs>104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12</vt:i4>
      </vt:variant>
    </vt:vector>
  </HeadingPairs>
  <TitlesOfParts>
    <vt:vector size="14" baseType="lpstr">
      <vt:lpstr>Capital Próprio</vt:lpstr>
      <vt:lpstr>1_Capital Próprio</vt:lpstr>
      <vt:lpstr>Funções e atribuições do Conselho Municipal de Educação</vt:lpstr>
      <vt:lpstr>SME, SE, CME e Fórum</vt:lpstr>
      <vt:lpstr>Posição do CME no SME</vt:lpstr>
      <vt:lpstr>Articulações necessárias</vt:lpstr>
      <vt:lpstr>Papel do Conselho no Sistema</vt:lpstr>
      <vt:lpstr>Atribuições do CME no SME</vt:lpstr>
      <vt:lpstr>Articulações necessárias:  unidade na multiplicidade</vt:lpstr>
      <vt:lpstr>A formação do conselheiro</vt:lpstr>
      <vt:lpstr>Processos de formação</vt:lpstr>
      <vt:lpstr>Desafios atuais dos CMEs</vt:lpstr>
      <vt:lpstr>Qualidade social da educação</vt:lpstr>
      <vt:lpstr>Gestão Democrática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Funções e atribuições do Conselho Municipal de Educação</dc:title>
  <dc:creator>Genuino</dc:creator>
  <cp:lastModifiedBy>Genuino</cp:lastModifiedBy>
  <cp:revision>33</cp:revision>
  <dcterms:created xsi:type="dcterms:W3CDTF">2013-04-08T19:37:40Z</dcterms:created>
  <dcterms:modified xsi:type="dcterms:W3CDTF">2013-04-16T12:52:23Z</dcterms:modified>
</cp:coreProperties>
</file>