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9" r:id="rId5"/>
    <p:sldId id="271" r:id="rId6"/>
    <p:sldId id="270" r:id="rId7"/>
    <p:sldId id="260" r:id="rId8"/>
    <p:sldId id="262" r:id="rId9"/>
    <p:sldId id="261" r:id="rId10"/>
    <p:sldId id="263" r:id="rId11"/>
    <p:sldId id="265" r:id="rId12"/>
    <p:sldId id="264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264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7B150-2CC2-476B-AF4D-7B87E2E071B4}" type="datetimeFigureOut">
              <a:rPr lang="pt-BR" smtClean="0"/>
              <a:pPr/>
              <a:t>24/10/2012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0A4-9D77-4A7B-912D-06FD3E50E4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7B150-2CC2-476B-AF4D-7B87E2E071B4}" type="datetimeFigureOut">
              <a:rPr lang="pt-BR" smtClean="0"/>
              <a:pPr/>
              <a:t>24/10/2012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0A4-9D77-4A7B-912D-06FD3E50E4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7B150-2CC2-476B-AF4D-7B87E2E071B4}" type="datetimeFigureOut">
              <a:rPr lang="pt-BR" smtClean="0"/>
              <a:pPr/>
              <a:t>24/10/2012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0A4-9D77-4A7B-912D-06FD3E50E41D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7B150-2CC2-476B-AF4D-7B87E2E071B4}" type="datetimeFigureOut">
              <a:rPr lang="pt-BR" smtClean="0"/>
              <a:pPr/>
              <a:t>24/10/2012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0A4-9D77-4A7B-912D-06FD3E50E41D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7B150-2CC2-476B-AF4D-7B87E2E071B4}" type="datetimeFigureOut">
              <a:rPr lang="pt-BR" smtClean="0"/>
              <a:pPr/>
              <a:t>24/10/2012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0A4-9D77-4A7B-912D-06FD3E50E4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7B150-2CC2-476B-AF4D-7B87E2E071B4}" type="datetimeFigureOut">
              <a:rPr lang="pt-BR" smtClean="0"/>
              <a:pPr/>
              <a:t>24/10/2012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0A4-9D77-4A7B-912D-06FD3E50E41D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7B150-2CC2-476B-AF4D-7B87E2E071B4}" type="datetimeFigureOut">
              <a:rPr lang="pt-BR" smtClean="0"/>
              <a:pPr/>
              <a:t>24/10/2012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0A4-9D77-4A7B-912D-06FD3E50E4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7B150-2CC2-476B-AF4D-7B87E2E071B4}" type="datetimeFigureOut">
              <a:rPr lang="pt-BR" smtClean="0"/>
              <a:pPr/>
              <a:t>24/10/2012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0A4-9D77-4A7B-912D-06FD3E50E4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7B150-2CC2-476B-AF4D-7B87E2E071B4}" type="datetimeFigureOut">
              <a:rPr lang="pt-BR" smtClean="0"/>
              <a:pPr/>
              <a:t>24/10/2012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0A4-9D77-4A7B-912D-06FD3E50E4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7B150-2CC2-476B-AF4D-7B87E2E071B4}" type="datetimeFigureOut">
              <a:rPr lang="pt-BR" smtClean="0"/>
              <a:pPr/>
              <a:t>24/10/2012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0A4-9D77-4A7B-912D-06FD3E50E41D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7B150-2CC2-476B-AF4D-7B87E2E071B4}" type="datetimeFigureOut">
              <a:rPr lang="pt-BR" smtClean="0"/>
              <a:pPr/>
              <a:t>24/10/2012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0A4-9D77-4A7B-912D-06FD3E50E41D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DC7B150-2CC2-476B-AF4D-7B87E2E071B4}" type="datetimeFigureOut">
              <a:rPr lang="pt-BR" smtClean="0"/>
              <a:pPr/>
              <a:t>24/10/2012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635A0A4-9D77-4A7B-912D-06FD3E50E41D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Compromisso com a criança, o adolescente e a educação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José Fernandes de Lima</a:t>
            </a:r>
          </a:p>
          <a:p>
            <a:r>
              <a:rPr lang="pt-BR" dirty="0" smtClean="0"/>
              <a:t>Presidente do Conselho Nacional de Educação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47384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smtClean="0"/>
              <a:t>Educação </a:t>
            </a:r>
            <a:r>
              <a:rPr lang="pt-BR" dirty="0" smtClean="0"/>
              <a:t>que forme para </a:t>
            </a:r>
            <a:r>
              <a:rPr lang="pt-BR" smtClean="0"/>
              <a:t>a cidadania e supere os limites...</a:t>
            </a:r>
            <a:endParaRPr lang="pt-BR" dirty="0" smtClean="0"/>
          </a:p>
          <a:p>
            <a:r>
              <a:rPr lang="pt-BR" dirty="0" smtClean="0"/>
              <a:t>Essa superação significa a oferta de uma educação integral que cumpra as múltiplas finalidades contemplando a escolaridade comum para todos os cidadãos.</a:t>
            </a:r>
          </a:p>
          <a:p>
            <a:r>
              <a:rPr lang="pt-BR" dirty="0" smtClean="0"/>
              <a:t>Busca-se uma escola que não se limite ao interesse imediato, pragmático e utilitário, mas, sim, uma formação com base unitária.</a:t>
            </a:r>
          </a:p>
          <a:p>
            <a:r>
              <a:rPr lang="pt-BR" dirty="0" smtClean="0"/>
              <a:t>Que permita a organização do pensamento e das formas de compreensão das relações sociais e produtivas.</a:t>
            </a:r>
          </a:p>
          <a:p>
            <a:r>
              <a:rPr lang="pt-BR" smtClean="0"/>
              <a:t>Que seja única, capaz </a:t>
            </a:r>
            <a:r>
              <a:rPr lang="pt-BR" dirty="0" smtClean="0"/>
              <a:t>de atender a todos com qualidade</a:t>
            </a:r>
            <a:r>
              <a:rPr lang="pt-BR" smtClean="0"/>
              <a:t>, atender a </a:t>
            </a:r>
            <a:r>
              <a:rPr lang="pt-BR" dirty="0" smtClean="0"/>
              <a:t>diversidade nacional com sua heterogeneidade cultural e de considerar os anseios das diversas crianças, adolescências </a:t>
            </a:r>
            <a:r>
              <a:rPr lang="pt-BR" smtClean="0"/>
              <a:t>e juventudes.......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mtClean="0"/>
              <a:t>A Educação que defendemos : Identidade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406322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/>
              <a:t>Cada escola/rede de ensino pode e deve buscar o diferencial que atenda as necessidades e características sociais, culturais, econômicas e a diversidade e os variados interesses e expectativas dos estudantes, possibilitando formatos diversos na </a:t>
            </a:r>
            <a:r>
              <a:rPr lang="pt-BR" smtClean="0"/>
              <a:t>organização curricular ( dos intinerários formativos). </a:t>
            </a:r>
            <a:endParaRPr lang="pt-BR" dirty="0"/>
          </a:p>
          <a:p>
            <a:r>
              <a:rPr lang="pt-BR" dirty="0" smtClean="0"/>
              <a:t>A base nacional comum e a </a:t>
            </a:r>
            <a:r>
              <a:rPr lang="pt-BR" smtClean="0"/>
              <a:t>parte diversificada definidas na LDB </a:t>
            </a:r>
            <a:r>
              <a:rPr lang="pt-BR" dirty="0" smtClean="0"/>
              <a:t>constituem um todo integrado e não podem ser consideradas como blocos distintos.</a:t>
            </a:r>
          </a:p>
          <a:p>
            <a:r>
              <a:rPr lang="pt-BR" dirty="0" smtClean="0"/>
              <a:t>A articulação entre ambas possibilita a sintonia dos interesses mais amplos de formação básica do cidadão com a realidade local dos estudantes.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mtClean="0"/>
              <a:t>Identidade e diversidade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30143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O PPP é um meio de viabilizar a </a:t>
            </a:r>
            <a:r>
              <a:rPr lang="pt-BR" smtClean="0"/>
              <a:t>escola democrática e de qualidade para todos e cada um.</a:t>
            </a:r>
            <a:endParaRPr lang="pt-BR" dirty="0" smtClean="0"/>
          </a:p>
          <a:p>
            <a:r>
              <a:rPr lang="pt-BR" dirty="0" smtClean="0"/>
              <a:t>O primeiro fundamento para a formulação do projeto político pedagógico é a sua construção coletiva.</a:t>
            </a:r>
          </a:p>
          <a:p>
            <a:r>
              <a:rPr lang="pt-BR" dirty="0" smtClean="0"/>
              <a:t>O PPP aponta um rumo, uma direção, mas, principalmente, um sentido específico para um compromisso estabelecido coletivamente. </a:t>
            </a:r>
          </a:p>
          <a:p>
            <a:r>
              <a:rPr lang="pt-BR" dirty="0" smtClean="0"/>
              <a:t>O PPP exige um compromisso ético-político de adequação intencional entre o real e o ideal, assim como um equilíbrio entre os interesses individuais e coletivos.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mtClean="0"/>
              <a:t>A aposta na autonomia e no compromisso das escolas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61317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 smtClean="0"/>
              <a:t>Ao empenhar-se em garantir aos estudantes uma educação de qualidade, todas as atividades da escola e a sua gestão devem estar articuladas para esse propósito. </a:t>
            </a:r>
          </a:p>
          <a:p>
            <a:r>
              <a:rPr lang="pt-BR" smtClean="0"/>
              <a:t>O interesse dos estudantes e os resultadsos da aprendizagem devem ser o motor para definição dos ...... </a:t>
            </a:r>
            <a:r>
              <a:rPr lang="pt-BR" dirty="0" smtClean="0"/>
              <a:t>processo de organização das turmas , a distribuição de turmas por professor, as decisões sobre o currículo, a escolha dos livros didáticos, a definição dos horários e outras tarefas administrativas e pedagógica precisam priorizar o atendimento dos interesses dos estudantes.</a:t>
            </a:r>
          </a:p>
          <a:p>
            <a:r>
              <a:rPr lang="pt-BR" dirty="0" smtClean="0"/>
              <a:t>A institucionalização da participação é necessária, com especial destaque para a constituição de conselhos escolares.</a:t>
            </a:r>
          </a:p>
          <a:p>
            <a:r>
              <a:rPr lang="pt-BR" dirty="0" smtClean="0"/>
              <a:t>A participação da comunidade pode dar protagonismo aos estudantes e voz a suas famílias.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 Gestão </a:t>
            </a:r>
            <a:r>
              <a:rPr lang="pt-BR" dirty="0" smtClean="0"/>
              <a:t>Democrática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413061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 smtClean="0"/>
              <a:t>A perspectiva da educação como um direito e como um processo formativo contínuo e permanente, além das novas determinações com vistas a atender novas orientações educacionais, amplia as tarefas dos profissionais da educação.</a:t>
            </a:r>
          </a:p>
          <a:p>
            <a:r>
              <a:rPr lang="pt-BR" dirty="0" smtClean="0"/>
              <a:t>Exige-se </a:t>
            </a:r>
            <a:r>
              <a:rPr lang="pt-BR" smtClean="0"/>
              <a:t>do professor </a:t>
            </a:r>
            <a:r>
              <a:rPr lang="pt-BR" dirty="0" smtClean="0"/>
              <a:t>que ele seja capaz de articular os diferentes saberes escolares à prática social e ao desenvolvimento de competências para o mundo do trabalho.</a:t>
            </a:r>
          </a:p>
          <a:p>
            <a:r>
              <a:rPr lang="pt-BR" dirty="0" smtClean="0"/>
              <a:t>Como consequência, é necessário repensar a formação dos professores para que possam enfrentar as novas e diversificadas tarefas que lhes são confiadas na sala de aula e além dela.</a:t>
            </a:r>
          </a:p>
          <a:p>
            <a:r>
              <a:rPr lang="pt-BR" dirty="0" smtClean="0"/>
              <a:t>É necessário priorizar </a:t>
            </a:r>
            <a:r>
              <a:rPr lang="pt-BR" smtClean="0"/>
              <a:t>a formação inicial e contunuada de </a:t>
            </a:r>
            <a:r>
              <a:rPr lang="pt-BR" dirty="0" smtClean="0"/>
              <a:t>professores como política de Estado.</a:t>
            </a:r>
          </a:p>
          <a:p>
            <a:r>
              <a:rPr lang="pt-BR" dirty="0" smtClean="0"/>
              <a:t>A discussão sobre formação de professores não pode ser dissociada da valorização profissional, tanto no que diz respeito a uma remuneração mais </a:t>
            </a:r>
            <a:r>
              <a:rPr lang="pt-BR" dirty="0" err="1" smtClean="0"/>
              <a:t>dígna</a:t>
            </a:r>
            <a:r>
              <a:rPr lang="pt-BR" dirty="0" smtClean="0"/>
              <a:t>, quanto às condições de trabalho.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Formação e condição docente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50118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 smtClean="0"/>
              <a:t>Para que essa educação integral constitua-se em politica pública educacional é necessário que o Estado se faça presente e que assuma uma amplitude nacional.</a:t>
            </a:r>
          </a:p>
          <a:p>
            <a:r>
              <a:rPr lang="pt-BR" dirty="0" smtClean="0"/>
              <a:t>É fundamental que as ações desencadeadas nesse domínio sejam orientadas por um regime de coordenação e cooperação entre as esferas públicas dos vários níveis.</a:t>
            </a:r>
          </a:p>
          <a:p>
            <a:r>
              <a:rPr lang="pt-BR" dirty="0" smtClean="0"/>
              <a:t>A União, os estados, o Distrito Federal e os municípios devem organizar seus sistemas em </a:t>
            </a:r>
            <a:r>
              <a:rPr lang="pt-BR" u="sng" dirty="0" smtClean="0"/>
              <a:t>regime de colaboração.</a:t>
            </a:r>
          </a:p>
          <a:p>
            <a:r>
              <a:rPr lang="pt-BR" dirty="0" smtClean="0"/>
              <a:t>Além disso, deve ser feita uma colaboração do MEC com os </a:t>
            </a:r>
            <a:r>
              <a:rPr lang="pt-BR" smtClean="0"/>
              <a:t>outros ministérios.</a:t>
            </a:r>
          </a:p>
          <a:p>
            <a:r>
              <a:rPr lang="pt-BR" smtClean="0"/>
              <a:t>Os conselhos não podem abrir mão do papel de guardiões  da LDB</a:t>
            </a:r>
          </a:p>
          <a:p>
            <a:r>
              <a:rPr lang="pt-BR" smtClean="0"/>
              <a:t>Devem falar primeiro que todos deve puxar a discussão).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Compromisso com a criança, o adolescente e a educação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3925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A presidenta Dilma sancionou a Lei nº.....</a:t>
            </a:r>
          </a:p>
          <a:p>
            <a:r>
              <a:rPr lang="pt-BR" dirty="0" smtClean="0"/>
              <a:t>O Brasil vive um processo de desenvolvimento</a:t>
            </a:r>
          </a:p>
          <a:p>
            <a:r>
              <a:rPr lang="pt-BR" smtClean="0"/>
              <a:t>É </a:t>
            </a:r>
            <a:r>
              <a:rPr lang="pt-BR" smtClean="0"/>
              <a:t>senso </a:t>
            </a:r>
            <a:r>
              <a:rPr lang="pt-BR" dirty="0" smtClean="0"/>
              <a:t>comum que para alcançar o pleno desenvolvimento, o Brasil.....</a:t>
            </a:r>
          </a:p>
          <a:p>
            <a:r>
              <a:rPr lang="pt-BR" dirty="0" smtClean="0"/>
              <a:t>Neste contexto que a Educação Básica ocupa um papel de destaque....</a:t>
            </a:r>
          </a:p>
          <a:p>
            <a:r>
              <a:rPr lang="pt-BR" dirty="0" smtClean="0"/>
              <a:t>Os sistemas de ensino passam a atender novos alunos com características diferenciadas da escola tradicionalmente organizada.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70536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Apesar das ações desenvolvidas pelos governos estaduais, pelo </a:t>
            </a:r>
            <a:r>
              <a:rPr lang="pt-BR" err="1" smtClean="0"/>
              <a:t>gover</a:t>
            </a:r>
            <a:r>
              <a:rPr lang="pt-BR" smtClean="0"/>
              <a:t>.........</a:t>
            </a:r>
          </a:p>
          <a:p>
            <a:r>
              <a:rPr lang="pt-BR" smtClean="0"/>
              <a:t>Mais de 50% dos jovens de 15 a 17 anos....</a:t>
            </a:r>
            <a:endParaRPr lang="pt-BR" dirty="0" smtClean="0"/>
          </a:p>
          <a:p>
            <a:r>
              <a:rPr lang="pt-BR" dirty="0" smtClean="0"/>
              <a:t>Prevalece a sensação de que as ações são feitas de forma desencontradas e sem coordenação.</a:t>
            </a:r>
          </a:p>
          <a:p>
            <a:r>
              <a:rPr lang="pt-BR" dirty="0" smtClean="0"/>
              <a:t>Parece que estamos repetindo a situação de não organização do sistema educacional detectada pelos pioneiros.....</a:t>
            </a:r>
          </a:p>
          <a:p>
            <a:r>
              <a:rPr lang="pt-BR" dirty="0" smtClean="0"/>
              <a:t>Necessitamos de uma agenda......</a:t>
            </a:r>
          </a:p>
          <a:p>
            <a:r>
              <a:rPr lang="pt-BR" dirty="0" smtClean="0"/>
              <a:t>Refletir sobre o papel dos conselhos de educação.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Muitas ações e poucos avanços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71660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smtClean="0"/>
              <a:t>Ativar o Forum dos conselhos para construção de uma agenda</a:t>
            </a:r>
          </a:p>
          <a:p>
            <a:r>
              <a:rPr lang="pt-BR" smtClean="0"/>
              <a:t>Mostrar unidade nacional com a realização de atividades conjuntas</a:t>
            </a:r>
          </a:p>
          <a:p>
            <a:r>
              <a:rPr lang="pt-BR" smtClean="0"/>
              <a:t>Usar o dia 21 de novembro (ou outro) como dia nacional de mobilização</a:t>
            </a:r>
          </a:p>
          <a:p>
            <a:r>
              <a:rPr lang="pt-BR" smtClean="0"/>
              <a:t>Puxar para si a definição e a defesa da qualidade da educação</a:t>
            </a:r>
          </a:p>
          <a:p>
            <a:r>
              <a:rPr lang="pt-BR" smtClean="0"/>
              <a:t>Apresentar um discusso único...</a:t>
            </a:r>
          </a:p>
          <a:p>
            <a:r>
              <a:rPr lang="pt-BR" smtClean="0"/>
              <a:t>Que discurso propor?</a:t>
            </a:r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Iniciativas dos Conselhos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83471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mtClean="0"/>
              <a:t>O Conselho é o interprete da LDB e o guardião da qualidade da educação. </a:t>
            </a:r>
          </a:p>
          <a:p>
            <a:r>
              <a:rPr lang="pt-BR" smtClean="0"/>
              <a:t>A promoção da melhoria da educação é nossa missão.</a:t>
            </a:r>
          </a:p>
          <a:p>
            <a:r>
              <a:rPr lang="pt-BR" smtClean="0"/>
              <a:t> Defendemos o Compromisso com a criança,o adolescente pela oferta de uma educação de qualidade social.</a:t>
            </a:r>
          </a:p>
          <a:p>
            <a:r>
              <a:rPr lang="pt-BR" smtClean="0"/>
              <a:t>Defenemos educação de qualidade para todos e para cada um dos brasileiros.</a:t>
            </a:r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Sugestão: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66984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smtClean="0"/>
              <a:t>O conceito de qualidade da educação é uma construção histórica que assume diferentes significados em tempos e espaços .....</a:t>
            </a:r>
          </a:p>
          <a:p>
            <a:r>
              <a:rPr lang="pt-BR" smtClean="0"/>
              <a:t>No Brasil, a concepção de qualidade da educação evoluiu desde o fornecimento das condições básicas.......</a:t>
            </a:r>
          </a:p>
          <a:p>
            <a:r>
              <a:rPr lang="pt-BR" smtClean="0"/>
              <a:t>Por atender aos interesses de uma elite, o Brasil praticou 500 anos de educação excludente.</a:t>
            </a:r>
          </a:p>
          <a:p>
            <a:r>
              <a:rPr lang="pt-BR" smtClean="0"/>
              <a:t>A fonte legítima para buscarmos a definição da qualidde da educaçáo é a Constituição Federal.</a:t>
            </a:r>
          </a:p>
          <a:p>
            <a:r>
              <a:rPr lang="pt-BR" smtClean="0"/>
              <a:t>A CF define a educação como um direito social.</a:t>
            </a:r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 qualidade social da educação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01561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smtClean="0"/>
              <a:t>A qualidade social da educação está diretamente ligada a definição da educação como um direito de todos e de cada um.</a:t>
            </a:r>
          </a:p>
          <a:p>
            <a:r>
              <a:rPr lang="pt-BR" smtClean="0"/>
              <a:t>A </a:t>
            </a:r>
            <a:r>
              <a:rPr lang="pt-BR" dirty="0" smtClean="0"/>
              <a:t>concepção de qualidade da </a:t>
            </a:r>
            <a:r>
              <a:rPr lang="pt-BR" smtClean="0"/>
              <a:t>educação que antes era ligada ao </a:t>
            </a:r>
            <a:r>
              <a:rPr lang="pt-BR" dirty="0" smtClean="0"/>
              <a:t>fornecimento  das </a:t>
            </a:r>
            <a:r>
              <a:rPr lang="pt-BR" smtClean="0"/>
              <a:t>condições básicas, evoluiu...</a:t>
            </a:r>
            <a:endParaRPr lang="pt-BR" dirty="0" smtClean="0"/>
          </a:p>
          <a:p>
            <a:r>
              <a:rPr lang="pt-BR" dirty="0" smtClean="0"/>
              <a:t>A qualidade da educação </a:t>
            </a:r>
            <a:r>
              <a:rPr lang="pt-BR" smtClean="0"/>
              <a:t>é essencialmente </a:t>
            </a:r>
            <a:r>
              <a:rPr lang="pt-BR" dirty="0" smtClean="0"/>
              <a:t>uma questão de direitos humanos....</a:t>
            </a:r>
          </a:p>
          <a:p>
            <a:r>
              <a:rPr lang="pt-BR" dirty="0" smtClean="0"/>
              <a:t>A qualidade na escola exige o compromisso de todos os sujeitos do processo educativo.</a:t>
            </a:r>
          </a:p>
          <a:p>
            <a:r>
              <a:rPr lang="pt-BR" dirty="0" smtClean="0"/>
              <a:t>A escola de qualidade social adota como centralidade o diálogo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mtClean="0"/>
              <a:t>Construindo a qualidade </a:t>
            </a:r>
            <a:r>
              <a:rPr lang="pt-BR" dirty="0" smtClean="0"/>
              <a:t>social da educação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62910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/>
              <a:t>Revisão das referências conceituais quanto aos diferentes espaços e tempos educativos.</a:t>
            </a:r>
          </a:p>
          <a:p>
            <a:r>
              <a:rPr lang="pt-BR" dirty="0" smtClean="0"/>
              <a:t>Consideração sobre a inclusão, a valorização das diferenças e o atendimento à pluralidade e à diversidade cultural,....</a:t>
            </a:r>
          </a:p>
          <a:p>
            <a:r>
              <a:rPr lang="pt-BR" dirty="0" smtClean="0"/>
              <a:t>Foco no projeto </a:t>
            </a:r>
            <a:r>
              <a:rPr lang="pt-BR" smtClean="0"/>
              <a:t>político pedagógico fundamentado num projeto de nação</a:t>
            </a:r>
          </a:p>
          <a:p>
            <a:r>
              <a:rPr lang="pt-BR" smtClean="0"/>
              <a:t>Compromisso com a aprendizagem dos alunos....</a:t>
            </a:r>
            <a:endParaRPr lang="pt-BR" dirty="0" smtClean="0"/>
          </a:p>
          <a:p>
            <a:r>
              <a:rPr lang="pt-BR" dirty="0" smtClean="0"/>
              <a:t>Compatibilidade entre a </a:t>
            </a:r>
            <a:r>
              <a:rPr lang="pt-BR" smtClean="0"/>
              <a:t>proposta curricular, a estrutura escolar e a adminstração educacional...</a:t>
            </a:r>
            <a:endParaRPr lang="pt-BR" dirty="0" smtClean="0"/>
          </a:p>
          <a:p>
            <a:r>
              <a:rPr lang="pt-BR" dirty="0" smtClean="0"/>
              <a:t>Valorização dos profissionais da educação, com programas de formação continuada, ....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Requisitos para uma escola de qualidade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58153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dirty="0" smtClean="0"/>
              <a:t>A cultura deve ser compreendida no seu sentido mais amplo possível, ou seja, como a articulação entre o conjunto de representações e comportamentos e o processo dinâmico de socialização,</a:t>
            </a:r>
          </a:p>
          <a:p>
            <a:r>
              <a:rPr lang="pt-BR" dirty="0" smtClean="0"/>
              <a:t>Uma formação integral que possibilite o acesso a conhecimentos científicos, mas também promova a reflexão crítica sobre os padrões culturais....</a:t>
            </a:r>
          </a:p>
          <a:p>
            <a:r>
              <a:rPr lang="pt-BR" dirty="0" smtClean="0"/>
              <a:t>Que adote o trabalho, a ciência, a tecnologia e a cultura como base da proposta curricular...</a:t>
            </a:r>
          </a:p>
          <a:p>
            <a:r>
              <a:rPr lang="pt-BR" dirty="0" smtClean="0"/>
              <a:t>O trabalho como princípio educativo, a pesquisa como princípio pedagógico, os direitos humanos como princípio universal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Fundamentos para uma educação de qualidade social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59449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251</TotalTime>
  <Words>1300</Words>
  <Application>Microsoft Office PowerPoint</Application>
  <PresentationFormat>Apresentação na tela (4:3)</PresentationFormat>
  <Paragraphs>86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6" baseType="lpstr">
      <vt:lpstr>Forma de Onda</vt:lpstr>
      <vt:lpstr>Compromisso com a criança, o adolescente e a educação</vt:lpstr>
      <vt:lpstr>Introdução</vt:lpstr>
      <vt:lpstr>Muitas ações e poucos avanços</vt:lpstr>
      <vt:lpstr>Iniciativas dos Conselhos</vt:lpstr>
      <vt:lpstr>Sugestão:</vt:lpstr>
      <vt:lpstr>A qualidade social da educação</vt:lpstr>
      <vt:lpstr>Construindo a qualidade social da educação</vt:lpstr>
      <vt:lpstr>Requisitos para uma escola de qualidade</vt:lpstr>
      <vt:lpstr>Fundamentos para uma educação de qualidade social</vt:lpstr>
      <vt:lpstr>A Educação que defendemos : Identidade </vt:lpstr>
      <vt:lpstr>Identidade e diversidade</vt:lpstr>
      <vt:lpstr>A aposta na autonomia e no compromisso das escolas</vt:lpstr>
      <vt:lpstr>A Gestão Democrática</vt:lpstr>
      <vt:lpstr>Formação e condição docente</vt:lpstr>
      <vt:lpstr>Compromisso com a criança, o adolescente e a educação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Compromisso com a criança, o adolescente e a educação</dc:title>
  <dc:creator>ASUS</dc:creator>
  <cp:lastModifiedBy>Philco</cp:lastModifiedBy>
  <cp:revision>34</cp:revision>
  <dcterms:created xsi:type="dcterms:W3CDTF">2012-10-16T18:55:01Z</dcterms:created>
  <dcterms:modified xsi:type="dcterms:W3CDTF">2012-10-24T13:25:53Z</dcterms:modified>
</cp:coreProperties>
</file>