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handoutMasterIdLst>
    <p:handoutMasterId r:id="rId28"/>
  </p:handoutMasterIdLst>
  <p:sldIdLst>
    <p:sldId id="256" r:id="rId2"/>
    <p:sldId id="270" r:id="rId3"/>
    <p:sldId id="269" r:id="rId4"/>
    <p:sldId id="268" r:id="rId5"/>
    <p:sldId id="274" r:id="rId6"/>
    <p:sldId id="275" r:id="rId7"/>
    <p:sldId id="277" r:id="rId8"/>
    <p:sldId id="278" r:id="rId9"/>
    <p:sldId id="279" r:id="rId10"/>
    <p:sldId id="280" r:id="rId11"/>
    <p:sldId id="281" r:id="rId12"/>
    <p:sldId id="284" r:id="rId13"/>
    <p:sldId id="287" r:id="rId14"/>
    <p:sldId id="285" r:id="rId15"/>
    <p:sldId id="286" r:id="rId16"/>
    <p:sldId id="288" r:id="rId17"/>
    <p:sldId id="289" r:id="rId18"/>
    <p:sldId id="293" r:id="rId19"/>
    <p:sldId id="294" r:id="rId20"/>
    <p:sldId id="298" r:id="rId21"/>
    <p:sldId id="300" r:id="rId22"/>
    <p:sldId id="301" r:id="rId23"/>
    <p:sldId id="304" r:id="rId24"/>
    <p:sldId id="309" r:id="rId25"/>
    <p:sldId id="311" r:id="rId26"/>
    <p:sldId id="305" r:id="rId27"/>
  </p:sldIdLst>
  <p:sldSz cx="9144000" cy="6858000" type="screen4x3"/>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6" d="100"/>
          <a:sy n="76" d="100"/>
        </p:scale>
        <p:origin x="-1392" y="-33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E0BFB0-5709-4B8A-96F9-7E707B571F4C}" type="datetimeFigureOut">
              <a:rPr lang="pt-BR" smtClean="0"/>
              <a:t>17/10/2012</a:t>
            </a:fld>
            <a:endParaRPr lang="pt-BR"/>
          </a:p>
        </p:txBody>
      </p:sp>
      <p:sp>
        <p:nvSpPr>
          <p:cNvPr id="4" name="Espaço Reservado para Rodapé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pt-BR"/>
          </a:p>
        </p:txBody>
      </p:sp>
      <p:sp>
        <p:nvSpPr>
          <p:cNvPr id="5" name="Espaço Reservado para Número de Slid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6EE5414-4995-4EB0-8F29-F6EFEC34862A}" type="slidenum">
              <a:rPr lang="pt-BR" smtClean="0"/>
              <a:t>‹nº›</a:t>
            </a:fld>
            <a:endParaRPr lang="pt-BR"/>
          </a:p>
        </p:txBody>
      </p:sp>
    </p:spTree>
    <p:extLst>
      <p:ext uri="{BB962C8B-B14F-4D97-AF65-F5344CB8AC3E}">
        <p14:creationId xmlns:p14="http://schemas.microsoft.com/office/powerpoint/2010/main" val="1522943804"/>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14" name="Título 13"/>
          <p:cNvSpPr>
            <a:spLocks noGrp="1"/>
          </p:cNvSpPr>
          <p:nvPr>
            <p:ph type="ctrTitle"/>
          </p:nvPr>
        </p:nvSpPr>
        <p:spPr>
          <a:xfrm>
            <a:off x="1432560" y="359898"/>
            <a:ext cx="7406640" cy="1472184"/>
          </a:xfrm>
        </p:spPr>
        <p:txBody>
          <a:bodyPr anchor="b"/>
          <a:lstStyle>
            <a:lvl1pPr algn="l">
              <a:defRPr/>
            </a:lvl1pPr>
            <a:extLst/>
          </a:lstStyle>
          <a:p>
            <a:r>
              <a:rPr kumimoji="0" lang="pt-BR" smtClean="0"/>
              <a:t>Clique para editar o título mestre</a:t>
            </a:r>
            <a:endParaRPr kumimoji="0" lang="en-US"/>
          </a:p>
        </p:txBody>
      </p:sp>
      <p:sp>
        <p:nvSpPr>
          <p:cNvPr id="22" name="Subtítulo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pt-BR" smtClean="0"/>
              <a:t>Clique para editar o estilo do subtítulo mestre</a:t>
            </a:r>
            <a:endParaRPr kumimoji="0" lang="en-US"/>
          </a:p>
        </p:txBody>
      </p:sp>
      <p:sp>
        <p:nvSpPr>
          <p:cNvPr id="7" name="Espaço Reservado para Data 6"/>
          <p:cNvSpPr>
            <a:spLocks noGrp="1"/>
          </p:cNvSpPr>
          <p:nvPr>
            <p:ph type="dt" sz="half" idx="10"/>
          </p:nvPr>
        </p:nvSpPr>
        <p:spPr/>
        <p:txBody>
          <a:bodyPr/>
          <a:lstStyle>
            <a:extLst/>
          </a:lstStyle>
          <a:p>
            <a:fld id="{28B65A76-1C89-4D28-837F-D1B413FA2489}" type="datetimeFigureOut">
              <a:rPr lang="pt-BR" smtClean="0"/>
              <a:t>17/10/2012</a:t>
            </a:fld>
            <a:endParaRPr lang="pt-BR"/>
          </a:p>
        </p:txBody>
      </p:sp>
      <p:sp>
        <p:nvSpPr>
          <p:cNvPr id="20" name="Espaço Reservado para Rodapé 19"/>
          <p:cNvSpPr>
            <a:spLocks noGrp="1"/>
          </p:cNvSpPr>
          <p:nvPr>
            <p:ph type="ftr" sz="quarter" idx="11"/>
          </p:nvPr>
        </p:nvSpPr>
        <p:spPr/>
        <p:txBody>
          <a:bodyPr/>
          <a:lstStyle>
            <a:extLst/>
          </a:lstStyle>
          <a:p>
            <a:endParaRPr lang="pt-BR"/>
          </a:p>
        </p:txBody>
      </p:sp>
      <p:sp>
        <p:nvSpPr>
          <p:cNvPr id="10" name="Espaço Reservado para Número de Slide 9"/>
          <p:cNvSpPr>
            <a:spLocks noGrp="1"/>
          </p:cNvSpPr>
          <p:nvPr>
            <p:ph type="sldNum" sz="quarter" idx="12"/>
          </p:nvPr>
        </p:nvSpPr>
        <p:spPr/>
        <p:txBody>
          <a:bodyPr/>
          <a:lstStyle>
            <a:extLst/>
          </a:lstStyle>
          <a:p>
            <a:fld id="{B409C093-6E63-4C5E-A049-3C82A6D28177}" type="slidenum">
              <a:rPr lang="pt-BR" smtClean="0"/>
              <a:t>‹nº›</a:t>
            </a:fld>
            <a:endParaRPr lang="pt-BR"/>
          </a:p>
        </p:txBody>
      </p:sp>
      <p:sp>
        <p:nvSpPr>
          <p:cNvPr id="8" name="Elipse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Elipse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extLst/>
          </a:lstStyle>
          <a:p>
            <a:r>
              <a:rPr kumimoji="0" lang="pt-BR" smtClean="0"/>
              <a:t>Clique para editar o título mestre</a:t>
            </a:r>
            <a:endParaRPr kumimoji="0" lang="en-US"/>
          </a:p>
        </p:txBody>
      </p:sp>
      <p:sp>
        <p:nvSpPr>
          <p:cNvPr id="3" name="Espaço Reservado para Texto Vertical 2"/>
          <p:cNvSpPr>
            <a:spLocks noGrp="1"/>
          </p:cNvSpPr>
          <p:nvPr>
            <p:ph type="body" orient="vert" idx="1"/>
          </p:nvPr>
        </p:nvSpPr>
        <p:spPr/>
        <p:txBody>
          <a:bodyPr vert="eaVert"/>
          <a:lstStyle>
            <a:extLst/>
          </a:lstStyle>
          <a:p>
            <a:pPr lvl="0" eaLnBrk="1" latinLnBrk="0" hangingPunct="1"/>
            <a:r>
              <a:rPr lang="pt-BR" smtClean="0"/>
              <a:t>Clique para editar 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4" name="Espaço Reservado para Data 3"/>
          <p:cNvSpPr>
            <a:spLocks noGrp="1"/>
          </p:cNvSpPr>
          <p:nvPr>
            <p:ph type="dt" sz="half" idx="10"/>
          </p:nvPr>
        </p:nvSpPr>
        <p:spPr/>
        <p:txBody>
          <a:bodyPr/>
          <a:lstStyle>
            <a:extLst/>
          </a:lstStyle>
          <a:p>
            <a:fld id="{28B65A76-1C89-4D28-837F-D1B413FA2489}" type="datetimeFigureOut">
              <a:rPr lang="pt-BR" smtClean="0"/>
              <a:t>17/10/2012</a:t>
            </a:fld>
            <a:endParaRPr lang="pt-BR"/>
          </a:p>
        </p:txBody>
      </p:sp>
      <p:sp>
        <p:nvSpPr>
          <p:cNvPr id="5" name="Espaço Reservado para Rodapé 4"/>
          <p:cNvSpPr>
            <a:spLocks noGrp="1"/>
          </p:cNvSpPr>
          <p:nvPr>
            <p:ph type="ftr" sz="quarter" idx="11"/>
          </p:nvPr>
        </p:nvSpPr>
        <p:spPr/>
        <p:txBody>
          <a:bodyPr/>
          <a:lstStyle>
            <a:extLst/>
          </a:lstStyle>
          <a:p>
            <a:endParaRPr lang="pt-BR"/>
          </a:p>
        </p:txBody>
      </p:sp>
      <p:sp>
        <p:nvSpPr>
          <p:cNvPr id="6" name="Espaço Reservado para Número de Slide 5"/>
          <p:cNvSpPr>
            <a:spLocks noGrp="1"/>
          </p:cNvSpPr>
          <p:nvPr>
            <p:ph type="sldNum" sz="quarter" idx="12"/>
          </p:nvPr>
        </p:nvSpPr>
        <p:spPr/>
        <p:txBody>
          <a:bodyPr/>
          <a:lstStyle>
            <a:extLst/>
          </a:lstStyle>
          <a:p>
            <a:fld id="{B409C093-6E63-4C5E-A049-3C82A6D28177}" type="slidenum">
              <a:rPr lang="pt-BR" smtClean="0"/>
              <a:t>‹nº›</a:t>
            </a:fld>
            <a:endParaRPr lang="pt-B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858000" y="274639"/>
            <a:ext cx="1828800" cy="5851525"/>
          </a:xfrm>
        </p:spPr>
        <p:txBody>
          <a:bodyPr vert="eaVert"/>
          <a:lstStyle>
            <a:extLst/>
          </a:lstStyle>
          <a:p>
            <a:r>
              <a:rPr kumimoji="0" lang="pt-BR" smtClean="0"/>
              <a:t>Clique para editar o título mestre</a:t>
            </a:r>
            <a:endParaRPr kumimoji="0" lang="en-US"/>
          </a:p>
        </p:txBody>
      </p:sp>
      <p:sp>
        <p:nvSpPr>
          <p:cNvPr id="3" name="Espaço Reservado para Texto Vertical 2"/>
          <p:cNvSpPr>
            <a:spLocks noGrp="1"/>
          </p:cNvSpPr>
          <p:nvPr>
            <p:ph type="body" orient="vert" idx="1"/>
          </p:nvPr>
        </p:nvSpPr>
        <p:spPr>
          <a:xfrm>
            <a:off x="1143000" y="274640"/>
            <a:ext cx="5562600" cy="5851525"/>
          </a:xfrm>
        </p:spPr>
        <p:txBody>
          <a:bodyPr vert="eaVert"/>
          <a:lstStyle>
            <a:extLst/>
          </a:lstStyle>
          <a:p>
            <a:pPr lvl="0" eaLnBrk="1" latinLnBrk="0" hangingPunct="1"/>
            <a:r>
              <a:rPr lang="pt-BR" smtClean="0"/>
              <a:t>Clique para editar 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4" name="Espaço Reservado para Data 3"/>
          <p:cNvSpPr>
            <a:spLocks noGrp="1"/>
          </p:cNvSpPr>
          <p:nvPr>
            <p:ph type="dt" sz="half" idx="10"/>
          </p:nvPr>
        </p:nvSpPr>
        <p:spPr/>
        <p:txBody>
          <a:bodyPr/>
          <a:lstStyle>
            <a:extLst/>
          </a:lstStyle>
          <a:p>
            <a:fld id="{28B65A76-1C89-4D28-837F-D1B413FA2489}" type="datetimeFigureOut">
              <a:rPr lang="pt-BR" smtClean="0"/>
              <a:t>17/10/2012</a:t>
            </a:fld>
            <a:endParaRPr lang="pt-BR"/>
          </a:p>
        </p:txBody>
      </p:sp>
      <p:sp>
        <p:nvSpPr>
          <p:cNvPr id="5" name="Espaço Reservado para Rodapé 4"/>
          <p:cNvSpPr>
            <a:spLocks noGrp="1"/>
          </p:cNvSpPr>
          <p:nvPr>
            <p:ph type="ftr" sz="quarter" idx="11"/>
          </p:nvPr>
        </p:nvSpPr>
        <p:spPr/>
        <p:txBody>
          <a:bodyPr/>
          <a:lstStyle>
            <a:extLst/>
          </a:lstStyle>
          <a:p>
            <a:endParaRPr lang="pt-BR"/>
          </a:p>
        </p:txBody>
      </p:sp>
      <p:sp>
        <p:nvSpPr>
          <p:cNvPr id="6" name="Espaço Reservado para Número de Slide 5"/>
          <p:cNvSpPr>
            <a:spLocks noGrp="1"/>
          </p:cNvSpPr>
          <p:nvPr>
            <p:ph type="sldNum" sz="quarter" idx="12"/>
          </p:nvPr>
        </p:nvSpPr>
        <p:spPr/>
        <p:txBody>
          <a:bodyPr/>
          <a:lstStyle>
            <a:extLst/>
          </a:lstStyle>
          <a:p>
            <a:fld id="{B409C093-6E63-4C5E-A049-3C82A6D28177}" type="slidenum">
              <a:rPr lang="pt-BR" smtClean="0"/>
              <a:t>‹nº›</a:t>
            </a:fld>
            <a:endParaRPr lang="pt-B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extLst/>
          </a:lstStyle>
          <a:p>
            <a:r>
              <a:rPr kumimoji="0" lang="pt-BR" smtClean="0"/>
              <a:t>Clique para editar o título mestre</a:t>
            </a:r>
            <a:endParaRPr kumimoji="0" lang="en-US"/>
          </a:p>
        </p:txBody>
      </p:sp>
      <p:sp>
        <p:nvSpPr>
          <p:cNvPr id="3" name="Espaço Reservado para Conteúdo 2"/>
          <p:cNvSpPr>
            <a:spLocks noGrp="1"/>
          </p:cNvSpPr>
          <p:nvPr>
            <p:ph idx="1"/>
          </p:nvPr>
        </p:nvSpPr>
        <p:spPr/>
        <p:txBody>
          <a:bodyPr/>
          <a:lstStyle>
            <a:extLst/>
          </a:lstStyle>
          <a:p>
            <a:pPr lvl="0" eaLnBrk="1" latinLnBrk="0" hangingPunct="1"/>
            <a:r>
              <a:rPr lang="pt-BR" smtClean="0"/>
              <a:t>Clique para editar 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4" name="Espaço Reservado para Data 3"/>
          <p:cNvSpPr>
            <a:spLocks noGrp="1"/>
          </p:cNvSpPr>
          <p:nvPr>
            <p:ph type="dt" sz="half" idx="10"/>
          </p:nvPr>
        </p:nvSpPr>
        <p:spPr/>
        <p:txBody>
          <a:bodyPr/>
          <a:lstStyle>
            <a:extLst/>
          </a:lstStyle>
          <a:p>
            <a:fld id="{28B65A76-1C89-4D28-837F-D1B413FA2489}" type="datetimeFigureOut">
              <a:rPr lang="pt-BR" smtClean="0"/>
              <a:t>17/10/2012</a:t>
            </a:fld>
            <a:endParaRPr lang="pt-BR"/>
          </a:p>
        </p:txBody>
      </p:sp>
      <p:sp>
        <p:nvSpPr>
          <p:cNvPr id="5" name="Espaço Reservado para Rodapé 4"/>
          <p:cNvSpPr>
            <a:spLocks noGrp="1"/>
          </p:cNvSpPr>
          <p:nvPr>
            <p:ph type="ftr" sz="quarter" idx="11"/>
          </p:nvPr>
        </p:nvSpPr>
        <p:spPr/>
        <p:txBody>
          <a:bodyPr/>
          <a:lstStyle>
            <a:extLst/>
          </a:lstStyle>
          <a:p>
            <a:endParaRPr lang="pt-BR"/>
          </a:p>
        </p:txBody>
      </p:sp>
      <p:sp>
        <p:nvSpPr>
          <p:cNvPr id="6" name="Espaço Reservado para Número de Slide 5"/>
          <p:cNvSpPr>
            <a:spLocks noGrp="1"/>
          </p:cNvSpPr>
          <p:nvPr>
            <p:ph type="sldNum" sz="quarter" idx="12"/>
          </p:nvPr>
        </p:nvSpPr>
        <p:spPr/>
        <p:txBody>
          <a:bodyPr/>
          <a:lstStyle>
            <a:extLst/>
          </a:lstStyle>
          <a:p>
            <a:fld id="{B409C093-6E63-4C5E-A049-3C82A6D28177}" type="slidenum">
              <a:rPr lang="pt-BR" smtClean="0"/>
              <a:t>‹nº›</a:t>
            </a:fld>
            <a:endParaRPr lang="pt-B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Cabeçalho da Seção">
    <p:spTree>
      <p:nvGrpSpPr>
        <p:cNvPr id="1" name=""/>
        <p:cNvGrpSpPr/>
        <p:nvPr/>
      </p:nvGrpSpPr>
      <p:grpSpPr>
        <a:xfrm>
          <a:off x="0" y="0"/>
          <a:ext cx="0" cy="0"/>
          <a:chOff x="0" y="0"/>
          <a:chExt cx="0" cy="0"/>
        </a:xfrm>
      </p:grpSpPr>
      <p:sp>
        <p:nvSpPr>
          <p:cNvPr id="7" name="Retângulo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ítulo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pt-BR" smtClean="0"/>
              <a:t>Clique para editar o título mestre</a:t>
            </a:r>
            <a:endParaRPr kumimoji="0" lang="en-US"/>
          </a:p>
        </p:txBody>
      </p:sp>
      <p:sp>
        <p:nvSpPr>
          <p:cNvPr id="3" name="Espaço Reservado para Texto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pt-BR" smtClean="0"/>
              <a:t>Clique para editar o texto mestre</a:t>
            </a:r>
          </a:p>
        </p:txBody>
      </p:sp>
      <p:sp>
        <p:nvSpPr>
          <p:cNvPr id="4" name="Espaço Reservado para Data 3"/>
          <p:cNvSpPr>
            <a:spLocks noGrp="1"/>
          </p:cNvSpPr>
          <p:nvPr>
            <p:ph type="dt" sz="half" idx="10"/>
          </p:nvPr>
        </p:nvSpPr>
        <p:spPr/>
        <p:txBody>
          <a:bodyPr/>
          <a:lstStyle>
            <a:extLst/>
          </a:lstStyle>
          <a:p>
            <a:fld id="{28B65A76-1C89-4D28-837F-D1B413FA2489}" type="datetimeFigureOut">
              <a:rPr lang="pt-BR" smtClean="0"/>
              <a:t>17/10/2012</a:t>
            </a:fld>
            <a:endParaRPr lang="pt-BR"/>
          </a:p>
        </p:txBody>
      </p:sp>
      <p:sp>
        <p:nvSpPr>
          <p:cNvPr id="5" name="Espaço Reservado para Rodapé 4"/>
          <p:cNvSpPr>
            <a:spLocks noGrp="1"/>
          </p:cNvSpPr>
          <p:nvPr>
            <p:ph type="ftr" sz="quarter" idx="11"/>
          </p:nvPr>
        </p:nvSpPr>
        <p:spPr/>
        <p:txBody>
          <a:bodyPr/>
          <a:lstStyle>
            <a:extLst/>
          </a:lstStyle>
          <a:p>
            <a:endParaRPr lang="pt-BR"/>
          </a:p>
        </p:txBody>
      </p:sp>
      <p:sp>
        <p:nvSpPr>
          <p:cNvPr id="6" name="Espaço Reservado para Número de Slide 5"/>
          <p:cNvSpPr>
            <a:spLocks noGrp="1"/>
          </p:cNvSpPr>
          <p:nvPr>
            <p:ph type="sldNum" sz="quarter" idx="12"/>
          </p:nvPr>
        </p:nvSpPr>
        <p:spPr/>
        <p:txBody>
          <a:bodyPr/>
          <a:lstStyle>
            <a:extLst/>
          </a:lstStyle>
          <a:p>
            <a:fld id="{B409C093-6E63-4C5E-A049-3C82A6D28177}" type="slidenum">
              <a:rPr lang="pt-BR" smtClean="0"/>
              <a:t>‹nº›</a:t>
            </a:fld>
            <a:endParaRPr lang="pt-BR"/>
          </a:p>
        </p:txBody>
      </p:sp>
      <p:sp>
        <p:nvSpPr>
          <p:cNvPr id="10" name="Retângulo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Elipse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Elipse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a:xfrm>
            <a:off x="1435608" y="274320"/>
            <a:ext cx="7498080" cy="1143000"/>
          </a:xfrm>
        </p:spPr>
        <p:txBody>
          <a:bodyPr/>
          <a:lstStyle>
            <a:extLst/>
          </a:lstStyle>
          <a:p>
            <a:r>
              <a:rPr kumimoji="0" lang="pt-BR" smtClean="0"/>
              <a:t>Clique para editar o título mestre</a:t>
            </a:r>
            <a:endParaRPr kumimoji="0" lang="en-US"/>
          </a:p>
        </p:txBody>
      </p:sp>
      <p:sp>
        <p:nvSpPr>
          <p:cNvPr id="3" name="Espaço Reservado para Conteúdo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pt-BR" smtClean="0"/>
              <a:t>Clique para editar 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4" name="Espaço Reservado para Conteúdo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pt-BR" smtClean="0"/>
              <a:t>Clique para editar 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5" name="Espaço Reservado para Data 4"/>
          <p:cNvSpPr>
            <a:spLocks noGrp="1"/>
          </p:cNvSpPr>
          <p:nvPr>
            <p:ph type="dt" sz="half" idx="10"/>
          </p:nvPr>
        </p:nvSpPr>
        <p:spPr/>
        <p:txBody>
          <a:bodyPr/>
          <a:lstStyle>
            <a:extLst/>
          </a:lstStyle>
          <a:p>
            <a:fld id="{28B65A76-1C89-4D28-837F-D1B413FA2489}" type="datetimeFigureOut">
              <a:rPr lang="pt-BR" smtClean="0"/>
              <a:t>17/10/2012</a:t>
            </a:fld>
            <a:endParaRPr lang="pt-BR"/>
          </a:p>
        </p:txBody>
      </p:sp>
      <p:sp>
        <p:nvSpPr>
          <p:cNvPr id="6" name="Espaço Reservado para Rodapé 5"/>
          <p:cNvSpPr>
            <a:spLocks noGrp="1"/>
          </p:cNvSpPr>
          <p:nvPr>
            <p:ph type="ftr" sz="quarter" idx="11"/>
          </p:nvPr>
        </p:nvSpPr>
        <p:spPr/>
        <p:txBody>
          <a:bodyPr/>
          <a:lstStyle>
            <a:extLst/>
          </a:lstStyle>
          <a:p>
            <a:endParaRPr lang="pt-BR"/>
          </a:p>
        </p:txBody>
      </p:sp>
      <p:sp>
        <p:nvSpPr>
          <p:cNvPr id="7" name="Espaço Reservado para Número de Slide 6"/>
          <p:cNvSpPr>
            <a:spLocks noGrp="1"/>
          </p:cNvSpPr>
          <p:nvPr>
            <p:ph type="sldNum" sz="quarter" idx="12"/>
          </p:nvPr>
        </p:nvSpPr>
        <p:spPr/>
        <p:txBody>
          <a:bodyPr/>
          <a:lstStyle>
            <a:extLst/>
          </a:lstStyle>
          <a:p>
            <a:fld id="{B409C093-6E63-4C5E-A049-3C82A6D28177}" type="slidenum">
              <a:rPr lang="pt-BR" smtClean="0"/>
              <a:t>‹nº›</a:t>
            </a:fld>
            <a:endParaRPr lang="pt-B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pt-BR" smtClean="0"/>
              <a:t>Clique para editar o título mestre</a:t>
            </a:r>
            <a:endParaRPr kumimoji="0" lang="en-US"/>
          </a:p>
        </p:txBody>
      </p:sp>
      <p:sp>
        <p:nvSpPr>
          <p:cNvPr id="3" name="Espaço Reservado para Texto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pt-BR" smtClean="0"/>
              <a:t>Clique para editar o texto mestre</a:t>
            </a:r>
          </a:p>
        </p:txBody>
      </p:sp>
      <p:sp>
        <p:nvSpPr>
          <p:cNvPr id="4" name="Espaço Reservado para Texto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pt-BR" smtClean="0"/>
              <a:t>Clique para editar o texto mestre</a:t>
            </a:r>
          </a:p>
        </p:txBody>
      </p:sp>
      <p:sp>
        <p:nvSpPr>
          <p:cNvPr id="5" name="Espaço Reservado para Conteúdo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pt-BR" smtClean="0"/>
              <a:t>Clique para editar 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6" name="Espaço Reservado para Conteúdo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pt-BR" smtClean="0"/>
              <a:t>Clique para editar 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7" name="Espaço Reservado para Data 6"/>
          <p:cNvSpPr>
            <a:spLocks noGrp="1"/>
          </p:cNvSpPr>
          <p:nvPr>
            <p:ph type="dt" sz="half" idx="10"/>
          </p:nvPr>
        </p:nvSpPr>
        <p:spPr/>
        <p:txBody>
          <a:bodyPr/>
          <a:lstStyle>
            <a:extLst/>
          </a:lstStyle>
          <a:p>
            <a:fld id="{28B65A76-1C89-4D28-837F-D1B413FA2489}" type="datetimeFigureOut">
              <a:rPr lang="pt-BR" smtClean="0"/>
              <a:t>17/10/2012</a:t>
            </a:fld>
            <a:endParaRPr lang="pt-BR"/>
          </a:p>
        </p:txBody>
      </p:sp>
      <p:sp>
        <p:nvSpPr>
          <p:cNvPr id="8" name="Espaço Reservado para Rodapé 7"/>
          <p:cNvSpPr>
            <a:spLocks noGrp="1"/>
          </p:cNvSpPr>
          <p:nvPr>
            <p:ph type="ftr" sz="quarter" idx="11"/>
          </p:nvPr>
        </p:nvSpPr>
        <p:spPr/>
        <p:txBody>
          <a:bodyPr/>
          <a:lstStyle>
            <a:extLst/>
          </a:lstStyle>
          <a:p>
            <a:endParaRPr lang="pt-BR"/>
          </a:p>
        </p:txBody>
      </p:sp>
      <p:sp>
        <p:nvSpPr>
          <p:cNvPr id="9" name="Espaço Reservado para Número de Slide 8"/>
          <p:cNvSpPr>
            <a:spLocks noGrp="1"/>
          </p:cNvSpPr>
          <p:nvPr>
            <p:ph type="sldNum" sz="quarter" idx="12"/>
          </p:nvPr>
        </p:nvSpPr>
        <p:spPr/>
        <p:txBody>
          <a:bodyPr/>
          <a:lstStyle>
            <a:extLst/>
          </a:lstStyle>
          <a:p>
            <a:fld id="{B409C093-6E63-4C5E-A049-3C82A6D28177}" type="slidenum">
              <a:rPr lang="pt-BR" smtClean="0"/>
              <a:t>‹nº›</a:t>
            </a:fld>
            <a:endParaRPr lang="pt-B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a:xfrm>
            <a:off x="1435608" y="274320"/>
            <a:ext cx="7498080" cy="1143000"/>
          </a:xfrm>
        </p:spPr>
        <p:txBody>
          <a:bodyPr anchor="ctr"/>
          <a:lstStyle>
            <a:extLst/>
          </a:lstStyle>
          <a:p>
            <a:r>
              <a:rPr kumimoji="0" lang="pt-BR" smtClean="0"/>
              <a:t>Clique para editar o título mestre</a:t>
            </a:r>
            <a:endParaRPr kumimoji="0" lang="en-US"/>
          </a:p>
        </p:txBody>
      </p:sp>
      <p:sp>
        <p:nvSpPr>
          <p:cNvPr id="3" name="Espaço Reservado para Data 2"/>
          <p:cNvSpPr>
            <a:spLocks noGrp="1"/>
          </p:cNvSpPr>
          <p:nvPr>
            <p:ph type="dt" sz="half" idx="10"/>
          </p:nvPr>
        </p:nvSpPr>
        <p:spPr/>
        <p:txBody>
          <a:bodyPr/>
          <a:lstStyle>
            <a:extLst/>
          </a:lstStyle>
          <a:p>
            <a:fld id="{28B65A76-1C89-4D28-837F-D1B413FA2489}" type="datetimeFigureOut">
              <a:rPr lang="pt-BR" smtClean="0"/>
              <a:t>17/10/2012</a:t>
            </a:fld>
            <a:endParaRPr lang="pt-BR"/>
          </a:p>
        </p:txBody>
      </p:sp>
      <p:sp>
        <p:nvSpPr>
          <p:cNvPr id="4" name="Espaço Reservado para Rodapé 3"/>
          <p:cNvSpPr>
            <a:spLocks noGrp="1"/>
          </p:cNvSpPr>
          <p:nvPr>
            <p:ph type="ftr" sz="quarter" idx="11"/>
          </p:nvPr>
        </p:nvSpPr>
        <p:spPr/>
        <p:txBody>
          <a:bodyPr/>
          <a:lstStyle>
            <a:extLst/>
          </a:lstStyle>
          <a:p>
            <a:endParaRPr lang="pt-BR"/>
          </a:p>
        </p:txBody>
      </p:sp>
      <p:sp>
        <p:nvSpPr>
          <p:cNvPr id="5" name="Espaço Reservado para Número de Slide 4"/>
          <p:cNvSpPr>
            <a:spLocks noGrp="1"/>
          </p:cNvSpPr>
          <p:nvPr>
            <p:ph type="sldNum" sz="quarter" idx="12"/>
          </p:nvPr>
        </p:nvSpPr>
        <p:spPr/>
        <p:txBody>
          <a:bodyPr/>
          <a:lstStyle>
            <a:extLst/>
          </a:lstStyle>
          <a:p>
            <a:fld id="{B409C093-6E63-4C5E-A049-3C82A6D28177}" type="slidenum">
              <a:rPr lang="pt-BR" smtClean="0"/>
              <a:t>‹nº›</a:t>
            </a:fld>
            <a:endParaRPr lang="pt-B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m branco">
    <p:spTree>
      <p:nvGrpSpPr>
        <p:cNvPr id="1" name=""/>
        <p:cNvGrpSpPr/>
        <p:nvPr/>
      </p:nvGrpSpPr>
      <p:grpSpPr>
        <a:xfrm>
          <a:off x="0" y="0"/>
          <a:ext cx="0" cy="0"/>
          <a:chOff x="0" y="0"/>
          <a:chExt cx="0" cy="0"/>
        </a:xfrm>
      </p:grpSpPr>
      <p:sp>
        <p:nvSpPr>
          <p:cNvPr id="5" name="Retângulo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Espaço Reservado para Data 1"/>
          <p:cNvSpPr>
            <a:spLocks noGrp="1"/>
          </p:cNvSpPr>
          <p:nvPr>
            <p:ph type="dt" sz="half" idx="10"/>
          </p:nvPr>
        </p:nvSpPr>
        <p:spPr/>
        <p:txBody>
          <a:bodyPr/>
          <a:lstStyle>
            <a:extLst/>
          </a:lstStyle>
          <a:p>
            <a:fld id="{28B65A76-1C89-4D28-837F-D1B413FA2489}" type="datetimeFigureOut">
              <a:rPr lang="pt-BR" smtClean="0"/>
              <a:t>17/10/2012</a:t>
            </a:fld>
            <a:endParaRPr lang="pt-BR"/>
          </a:p>
        </p:txBody>
      </p:sp>
      <p:sp>
        <p:nvSpPr>
          <p:cNvPr id="3" name="Espaço Reservado para Rodapé 2"/>
          <p:cNvSpPr>
            <a:spLocks noGrp="1"/>
          </p:cNvSpPr>
          <p:nvPr>
            <p:ph type="ftr" sz="quarter" idx="11"/>
          </p:nvPr>
        </p:nvSpPr>
        <p:spPr/>
        <p:txBody>
          <a:bodyPr/>
          <a:lstStyle>
            <a:extLst/>
          </a:lstStyle>
          <a:p>
            <a:endParaRPr lang="pt-BR"/>
          </a:p>
        </p:txBody>
      </p:sp>
      <p:sp>
        <p:nvSpPr>
          <p:cNvPr id="4" name="Espaço Reservado para Número de Slide 3"/>
          <p:cNvSpPr>
            <a:spLocks noGrp="1"/>
          </p:cNvSpPr>
          <p:nvPr>
            <p:ph type="sldNum" sz="quarter" idx="12"/>
          </p:nvPr>
        </p:nvSpPr>
        <p:spPr/>
        <p:txBody>
          <a:bodyPr/>
          <a:lstStyle>
            <a:extLst/>
          </a:lstStyle>
          <a:p>
            <a:fld id="{B409C093-6E63-4C5E-A049-3C82A6D28177}" type="slidenum">
              <a:rPr lang="pt-BR" smtClean="0"/>
              <a:t>‹nº›</a:t>
            </a:fld>
            <a:endParaRPr lang="pt-BR"/>
          </a:p>
        </p:txBody>
      </p:sp>
      <p:sp>
        <p:nvSpPr>
          <p:cNvPr id="6" name="Retângulo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pt-BR" smtClean="0"/>
              <a:t>Clique para editar o título mestre</a:t>
            </a:r>
            <a:endParaRPr kumimoji="0" lang="en-US"/>
          </a:p>
        </p:txBody>
      </p:sp>
      <p:sp>
        <p:nvSpPr>
          <p:cNvPr id="3" name="Espaço Reservado para Texto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pt-BR" smtClean="0"/>
              <a:t>Clique para editar o texto mestre</a:t>
            </a:r>
          </a:p>
        </p:txBody>
      </p:sp>
      <p:sp>
        <p:nvSpPr>
          <p:cNvPr id="4" name="Espaço Reservado para Conteúdo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pt-BR" smtClean="0"/>
              <a:t>Clique para editar 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5" name="Espaço Reservado para Data 4"/>
          <p:cNvSpPr>
            <a:spLocks noGrp="1"/>
          </p:cNvSpPr>
          <p:nvPr>
            <p:ph type="dt" sz="half" idx="10"/>
          </p:nvPr>
        </p:nvSpPr>
        <p:spPr/>
        <p:txBody>
          <a:bodyPr/>
          <a:lstStyle>
            <a:extLst/>
          </a:lstStyle>
          <a:p>
            <a:fld id="{28B65A76-1C89-4D28-837F-D1B413FA2489}" type="datetimeFigureOut">
              <a:rPr lang="pt-BR" smtClean="0"/>
              <a:t>17/10/2012</a:t>
            </a:fld>
            <a:endParaRPr lang="pt-BR"/>
          </a:p>
        </p:txBody>
      </p:sp>
      <p:sp>
        <p:nvSpPr>
          <p:cNvPr id="6" name="Espaço Reservado para Rodapé 5"/>
          <p:cNvSpPr>
            <a:spLocks noGrp="1"/>
          </p:cNvSpPr>
          <p:nvPr>
            <p:ph type="ftr" sz="quarter" idx="11"/>
          </p:nvPr>
        </p:nvSpPr>
        <p:spPr/>
        <p:txBody>
          <a:bodyPr/>
          <a:lstStyle>
            <a:extLst/>
          </a:lstStyle>
          <a:p>
            <a:endParaRPr lang="pt-BR"/>
          </a:p>
        </p:txBody>
      </p:sp>
      <p:sp>
        <p:nvSpPr>
          <p:cNvPr id="7" name="Espaço Reservado para Número de Slide 6"/>
          <p:cNvSpPr>
            <a:spLocks noGrp="1"/>
          </p:cNvSpPr>
          <p:nvPr>
            <p:ph type="sldNum" sz="quarter" idx="12"/>
          </p:nvPr>
        </p:nvSpPr>
        <p:spPr/>
        <p:txBody>
          <a:bodyPr/>
          <a:lstStyle>
            <a:extLst/>
          </a:lstStyle>
          <a:p>
            <a:fld id="{B409C093-6E63-4C5E-A049-3C82A6D28177}" type="slidenum">
              <a:rPr lang="pt-BR" smtClean="0"/>
              <a:t>‹nº›</a:t>
            </a:fld>
            <a:endParaRPr lang="pt-B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pt-BR" smtClean="0"/>
              <a:t>Clique para editar o título mestre</a:t>
            </a:r>
            <a:endParaRPr kumimoji="0" lang="en-US"/>
          </a:p>
        </p:txBody>
      </p:sp>
      <p:sp>
        <p:nvSpPr>
          <p:cNvPr id="5" name="Espaço Reservado para Data 4"/>
          <p:cNvSpPr>
            <a:spLocks noGrp="1"/>
          </p:cNvSpPr>
          <p:nvPr>
            <p:ph type="dt" sz="half" idx="10"/>
          </p:nvPr>
        </p:nvSpPr>
        <p:spPr/>
        <p:txBody>
          <a:bodyPr/>
          <a:lstStyle>
            <a:extLst/>
          </a:lstStyle>
          <a:p>
            <a:fld id="{28B65A76-1C89-4D28-837F-D1B413FA2489}" type="datetimeFigureOut">
              <a:rPr lang="pt-BR" smtClean="0"/>
              <a:t>17/10/2012</a:t>
            </a:fld>
            <a:endParaRPr lang="pt-BR"/>
          </a:p>
        </p:txBody>
      </p:sp>
      <p:sp>
        <p:nvSpPr>
          <p:cNvPr id="6" name="Espaço Reservado para Rodapé 5"/>
          <p:cNvSpPr>
            <a:spLocks noGrp="1"/>
          </p:cNvSpPr>
          <p:nvPr>
            <p:ph type="ftr" sz="quarter" idx="11"/>
          </p:nvPr>
        </p:nvSpPr>
        <p:spPr/>
        <p:txBody>
          <a:bodyPr/>
          <a:lstStyle>
            <a:extLst/>
          </a:lstStyle>
          <a:p>
            <a:endParaRPr lang="pt-BR"/>
          </a:p>
        </p:txBody>
      </p:sp>
      <p:sp>
        <p:nvSpPr>
          <p:cNvPr id="7" name="Espaço Reservado para Número de Slide 6"/>
          <p:cNvSpPr>
            <a:spLocks noGrp="1"/>
          </p:cNvSpPr>
          <p:nvPr>
            <p:ph type="sldNum" sz="quarter" idx="12"/>
          </p:nvPr>
        </p:nvSpPr>
        <p:spPr/>
        <p:txBody>
          <a:bodyPr/>
          <a:lstStyle>
            <a:extLst/>
          </a:lstStyle>
          <a:p>
            <a:fld id="{B409C093-6E63-4C5E-A049-3C82A6D28177}" type="slidenum">
              <a:rPr lang="pt-BR" smtClean="0"/>
              <a:t>‹nº›</a:t>
            </a:fld>
            <a:endParaRPr lang="pt-BR"/>
          </a:p>
        </p:txBody>
      </p:sp>
      <p:sp>
        <p:nvSpPr>
          <p:cNvPr id="8" name="Retângulo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Espaço Reservado para Imagem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pt-BR" smtClean="0"/>
              <a:t>Clique no ícone para adicionar uma imagem</a:t>
            </a:r>
            <a:endParaRPr kumimoji="0" lang="en-US" dirty="0"/>
          </a:p>
        </p:txBody>
      </p:sp>
      <p:sp>
        <p:nvSpPr>
          <p:cNvPr id="9" name="Fluxograma: Processo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uxograma: Processo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Espaço Reservado para Texto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pt-BR" smtClean="0"/>
              <a:t>Clique para editar o texto mestre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zza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Elipse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sca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tângulo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Espaço Reservado para Título 4"/>
          <p:cNvSpPr>
            <a:spLocks noGrp="1"/>
          </p:cNvSpPr>
          <p:nvPr>
            <p:ph type="title"/>
          </p:nvPr>
        </p:nvSpPr>
        <p:spPr>
          <a:xfrm>
            <a:off x="1435608" y="274638"/>
            <a:ext cx="7498080" cy="1143000"/>
          </a:xfrm>
          <a:prstGeom prst="rect">
            <a:avLst/>
          </a:prstGeom>
        </p:spPr>
        <p:txBody>
          <a:bodyPr anchor="ctr">
            <a:normAutofit/>
          </a:bodyPr>
          <a:lstStyle>
            <a:extLst/>
          </a:lstStyle>
          <a:p>
            <a:r>
              <a:rPr kumimoji="0" lang="pt-BR" smtClean="0"/>
              <a:t>Clique para editar o título mestre</a:t>
            </a:r>
            <a:endParaRPr kumimoji="0" lang="en-US"/>
          </a:p>
        </p:txBody>
      </p:sp>
      <p:sp>
        <p:nvSpPr>
          <p:cNvPr id="9" name="Espaço Reservado para Texto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pt-BR" smtClean="0"/>
              <a:t>Clique para editar o texto mestre</a:t>
            </a:r>
          </a:p>
          <a:p>
            <a:pPr lvl="1" eaLnBrk="1" latinLnBrk="0" hangingPunct="1"/>
            <a:r>
              <a:rPr kumimoji="0" lang="pt-BR" smtClean="0"/>
              <a:t>Segundo nível</a:t>
            </a:r>
          </a:p>
          <a:p>
            <a:pPr lvl="2" eaLnBrk="1" latinLnBrk="0" hangingPunct="1"/>
            <a:r>
              <a:rPr kumimoji="0" lang="pt-BR" smtClean="0"/>
              <a:t>Terceiro nível</a:t>
            </a:r>
          </a:p>
          <a:p>
            <a:pPr lvl="3" eaLnBrk="1" latinLnBrk="0" hangingPunct="1"/>
            <a:r>
              <a:rPr kumimoji="0" lang="pt-BR" smtClean="0"/>
              <a:t>Quarto nível</a:t>
            </a:r>
          </a:p>
          <a:p>
            <a:pPr lvl="4" eaLnBrk="1" latinLnBrk="0" hangingPunct="1"/>
            <a:r>
              <a:rPr kumimoji="0" lang="pt-BR" smtClean="0"/>
              <a:t>Quinto nível</a:t>
            </a:r>
            <a:endParaRPr kumimoji="0" lang="en-US"/>
          </a:p>
        </p:txBody>
      </p:sp>
      <p:sp>
        <p:nvSpPr>
          <p:cNvPr id="24" name="Espaço Reservado para Data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28B65A76-1C89-4D28-837F-D1B413FA2489}" type="datetimeFigureOut">
              <a:rPr lang="pt-BR" smtClean="0"/>
              <a:t>17/10/2012</a:t>
            </a:fld>
            <a:endParaRPr lang="pt-BR"/>
          </a:p>
        </p:txBody>
      </p:sp>
      <p:sp>
        <p:nvSpPr>
          <p:cNvPr id="10" name="Espaço Reservado para Rodapé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pt-BR"/>
          </a:p>
        </p:txBody>
      </p:sp>
      <p:sp>
        <p:nvSpPr>
          <p:cNvPr id="22" name="Espaço Reservado para Número de Slide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B409C093-6E63-4C5E-A049-3C82A6D28177}" type="slidenum">
              <a:rPr lang="pt-BR" smtClean="0"/>
              <a:t>‹nº›</a:t>
            </a:fld>
            <a:endParaRPr lang="pt-BR"/>
          </a:p>
        </p:txBody>
      </p:sp>
      <p:sp>
        <p:nvSpPr>
          <p:cNvPr id="15" name="Retângulo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432560" y="260648"/>
            <a:ext cx="7406640" cy="2376264"/>
          </a:xfrm>
        </p:spPr>
        <p:txBody>
          <a:bodyPr>
            <a:normAutofit fontScale="90000"/>
          </a:bodyPr>
          <a:lstStyle/>
          <a:p>
            <a:pPr algn="ctr"/>
            <a:r>
              <a:rPr lang="pt-BR" sz="3200" dirty="0"/>
              <a:t>QUEBRANDO O SILÊNCIO A CAMINHO DO </a:t>
            </a:r>
            <a:r>
              <a:rPr lang="pt-BR" sz="3200" dirty="0" smtClean="0"/>
              <a:t>RECONHECIMENTO:</a:t>
            </a:r>
            <a:r>
              <a:rPr lang="pt-BR" sz="3200" dirty="0"/>
              <a:t/>
            </a:r>
            <a:br>
              <a:rPr lang="pt-BR" sz="3200" dirty="0"/>
            </a:br>
            <a:r>
              <a:rPr lang="pt-BR" sz="3200" dirty="0"/>
              <a:t>REVISITANDO AS TRILHAS DA INCLUSÃO E DA DIVERSIDADE COM UM OLHAR </a:t>
            </a:r>
            <a:r>
              <a:rPr lang="pt-BR" sz="3200" dirty="0" smtClean="0"/>
              <a:t>VOLTADO </a:t>
            </a:r>
            <a:r>
              <a:rPr lang="pt-BR" sz="3200" dirty="0"/>
              <a:t>A FORMAÇÃO DE PROFESSORES</a:t>
            </a:r>
          </a:p>
        </p:txBody>
      </p:sp>
      <p:sp>
        <p:nvSpPr>
          <p:cNvPr id="3" name="Subtítulo 2"/>
          <p:cNvSpPr>
            <a:spLocks noGrp="1"/>
          </p:cNvSpPr>
          <p:nvPr>
            <p:ph type="subTitle" idx="1"/>
          </p:nvPr>
        </p:nvSpPr>
        <p:spPr>
          <a:xfrm>
            <a:off x="1432560" y="3356992"/>
            <a:ext cx="7406640" cy="2664296"/>
          </a:xfrm>
        </p:spPr>
        <p:txBody>
          <a:bodyPr>
            <a:normAutofit fontScale="62500" lnSpcReduction="20000"/>
          </a:bodyPr>
          <a:lstStyle/>
          <a:p>
            <a:r>
              <a:rPr lang="pt-BR" dirty="0"/>
              <a:t>Profª Drª Janine Marta Coelho Rodrigues</a:t>
            </a:r>
          </a:p>
          <a:p>
            <a:r>
              <a:rPr lang="pt-BR" dirty="0"/>
              <a:t>Universidade Federal da </a:t>
            </a:r>
            <a:r>
              <a:rPr lang="pt-BR" dirty="0" smtClean="0"/>
              <a:t>Paraíba - UFPB</a:t>
            </a:r>
            <a:endParaRPr lang="pt-BR" dirty="0"/>
          </a:p>
          <a:p>
            <a:r>
              <a:rPr lang="pt-BR" dirty="0"/>
              <a:t>CE/DHP/PPGE</a:t>
            </a:r>
          </a:p>
          <a:p>
            <a:r>
              <a:rPr lang="pt-BR" dirty="0"/>
              <a:t>Grupo de Pesquisa sobre Formação Docente</a:t>
            </a:r>
          </a:p>
          <a:p>
            <a:r>
              <a:rPr lang="pt-BR" dirty="0"/>
              <a:t>Grupo </a:t>
            </a:r>
            <a:r>
              <a:rPr lang="pt-BR" dirty="0" smtClean="0"/>
              <a:t>Exclusão, Inclusão e </a:t>
            </a:r>
            <a:r>
              <a:rPr lang="pt-BR" dirty="0"/>
              <a:t>Diversidade</a:t>
            </a:r>
          </a:p>
          <a:p>
            <a:r>
              <a:rPr lang="pt-BR" dirty="0"/>
              <a:t>Atendimento a criança </a:t>
            </a:r>
            <a:r>
              <a:rPr lang="pt-BR" dirty="0" smtClean="0"/>
              <a:t>hospitalizada – PROBEX - a partir de 2001</a:t>
            </a:r>
            <a:endParaRPr lang="pt-BR" dirty="0"/>
          </a:p>
          <a:p>
            <a:r>
              <a:rPr lang="pt-BR" dirty="0"/>
              <a:t>Quebrando o silencio a caminho do reconhecimento: </a:t>
            </a:r>
            <a:r>
              <a:rPr lang="pt-BR" dirty="0" smtClean="0"/>
              <a:t>a formação docente e as dificuldades do(a)  professor(a) em lidar com a diversidade – PIBIC- a partir de 2008</a:t>
            </a:r>
            <a:endParaRPr lang="pt-BR" dirty="0"/>
          </a:p>
          <a:p>
            <a:r>
              <a:rPr lang="pt-BR" dirty="0"/>
              <a:t>Conselho Estadual de </a:t>
            </a:r>
            <a:r>
              <a:rPr lang="pt-BR" dirty="0" smtClean="0"/>
              <a:t>Educação da Paraíba</a:t>
            </a:r>
            <a:endParaRPr lang="pt-BR" dirty="0"/>
          </a:p>
        </p:txBody>
      </p:sp>
    </p:spTree>
    <p:extLst>
      <p:ext uri="{BB962C8B-B14F-4D97-AF65-F5344CB8AC3E}">
        <p14:creationId xmlns:p14="http://schemas.microsoft.com/office/powerpoint/2010/main" val="81597257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435410" y="3275026"/>
            <a:ext cx="7498730" cy="23142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tângulo 3"/>
          <p:cNvSpPr/>
          <p:nvPr/>
        </p:nvSpPr>
        <p:spPr>
          <a:xfrm>
            <a:off x="1475656" y="980728"/>
            <a:ext cx="7200800" cy="5124480"/>
          </a:xfrm>
          <a:prstGeom prst="rect">
            <a:avLst/>
          </a:prstGeom>
        </p:spPr>
        <p:txBody>
          <a:bodyPr wrap="square">
            <a:spAutoFit/>
          </a:bodyPr>
          <a:lstStyle/>
          <a:p>
            <a:pPr marL="82296" lvl="0" algn="just">
              <a:spcBef>
                <a:spcPts val="600"/>
              </a:spcBef>
              <a:buClr>
                <a:srgbClr val="3891A7"/>
              </a:buClr>
              <a:buSzPct val="80000"/>
            </a:pPr>
            <a:r>
              <a:rPr lang="pt-BR" sz="2400" dirty="0">
                <a:solidFill>
                  <a:prstClr val="black"/>
                </a:solidFill>
              </a:rPr>
              <a:t>A partir de quais conteúdos pedagógicos, as heranças culturais deixadas e consolidadas pelo povo negro cultura, hábitos, crenças, valores, alimentos, vestuário, medicamentos, religiosidade estão sendo discutidos em sala de aula?</a:t>
            </a:r>
          </a:p>
          <a:p>
            <a:pPr marL="82296" lvl="0" algn="just">
              <a:spcBef>
                <a:spcPts val="600"/>
              </a:spcBef>
              <a:buClr>
                <a:srgbClr val="3891A7"/>
              </a:buClr>
              <a:buSzPct val="80000"/>
            </a:pPr>
            <a:endParaRPr lang="pt-BR" sz="2400" dirty="0">
              <a:solidFill>
                <a:prstClr val="black"/>
              </a:solidFill>
            </a:endParaRPr>
          </a:p>
          <a:p>
            <a:pPr marL="82296" lvl="0" algn="just">
              <a:spcBef>
                <a:spcPts val="600"/>
              </a:spcBef>
              <a:buClr>
                <a:srgbClr val="3891A7"/>
              </a:buClr>
              <a:buSzPct val="80000"/>
            </a:pPr>
            <a:r>
              <a:rPr lang="pt-BR" sz="2400" dirty="0">
                <a:solidFill>
                  <a:prstClr val="black"/>
                </a:solidFill>
              </a:rPr>
              <a:t>Que recursos didáticos pedagógicos são utilizados pelo professor para transmitir esses conteúdos?</a:t>
            </a:r>
          </a:p>
          <a:p>
            <a:pPr marL="82296" lvl="0" algn="just">
              <a:spcBef>
                <a:spcPts val="600"/>
              </a:spcBef>
              <a:buClr>
                <a:srgbClr val="3891A7"/>
              </a:buClr>
              <a:buSzPct val="80000"/>
            </a:pPr>
            <a:r>
              <a:rPr lang="pt-BR" sz="2400" dirty="0">
                <a:solidFill>
                  <a:prstClr val="black"/>
                </a:solidFill>
              </a:rPr>
              <a:t/>
            </a:r>
            <a:br>
              <a:rPr lang="pt-BR" sz="2400" dirty="0">
                <a:solidFill>
                  <a:prstClr val="black"/>
                </a:solidFill>
              </a:rPr>
            </a:br>
            <a:r>
              <a:rPr lang="pt-BR" sz="2400" dirty="0">
                <a:solidFill>
                  <a:prstClr val="black"/>
                </a:solidFill>
              </a:rPr>
              <a:t>Como os movimentos sociais de valorização do povo negro, a pastoral do negro e o movimento negro, participam da inserção e discussões desse temas nas escolas?</a:t>
            </a:r>
          </a:p>
        </p:txBody>
      </p:sp>
    </p:spTree>
    <p:extLst>
      <p:ext uri="{BB962C8B-B14F-4D97-AF65-F5344CB8AC3E}">
        <p14:creationId xmlns:p14="http://schemas.microsoft.com/office/powerpoint/2010/main" val="291667469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1435608" y="476672"/>
            <a:ext cx="7498080" cy="6048672"/>
          </a:xfrm>
        </p:spPr>
        <p:txBody>
          <a:bodyPr>
            <a:noAutofit/>
          </a:bodyPr>
          <a:lstStyle/>
          <a:p>
            <a:pPr marL="82296" indent="0" algn="just">
              <a:buNone/>
            </a:pPr>
            <a:r>
              <a:rPr lang="pt-BR" sz="2400" dirty="0" smtClean="0"/>
              <a:t>Observou-se </a:t>
            </a:r>
            <a:r>
              <a:rPr lang="pt-BR" sz="2400" dirty="0"/>
              <a:t>também que no exercício do magistério, face ao número de professoras brancas, uma reduzida presença de professoras negras atuantes no ensino </a:t>
            </a:r>
            <a:r>
              <a:rPr lang="pt-BR" sz="2400" dirty="0" smtClean="0"/>
              <a:t>fundamental. Fizemos uma investigação </a:t>
            </a:r>
            <a:r>
              <a:rPr lang="pt-BR" sz="2400" dirty="0"/>
              <a:t>restrita à cidade de João Pessoa-PB envolveu 30 escolas dos dois sistemas de ensino: público e privado que oferecem ensino para </a:t>
            </a:r>
            <a:r>
              <a:rPr lang="pt-BR" sz="2400" dirty="0" smtClean="0"/>
              <a:t>os anos iniciais. Os </a:t>
            </a:r>
            <a:r>
              <a:rPr lang="pt-BR" sz="2400" dirty="0"/>
              <a:t>resultados revelaram que o diploma conferido na graduação, não oferece a professora negra a garantia de espaço de </a:t>
            </a:r>
            <a:r>
              <a:rPr lang="pt-BR" sz="2400" dirty="0" smtClean="0"/>
              <a:t>trabalho. As </a:t>
            </a:r>
            <a:r>
              <a:rPr lang="pt-BR" sz="2400" dirty="0"/>
              <a:t>professoras preferencialmente contratadas, "as tias", são branquinhas e de boa aparência. Das 20 escolas públicas onde encontramos 12 professores negras sete eram titulares de classe, nas 10 escolas privadas onde encontramos cinco professores negras, 2 eram titulares de classe</a:t>
            </a:r>
            <a:r>
              <a:rPr lang="pt-BR" sz="2400" dirty="0" smtClean="0"/>
              <a:t>.</a:t>
            </a:r>
            <a:endParaRPr lang="pt-BR" sz="2400" dirty="0"/>
          </a:p>
        </p:txBody>
      </p:sp>
    </p:spTree>
    <p:extLst>
      <p:ext uri="{BB962C8B-B14F-4D97-AF65-F5344CB8AC3E}">
        <p14:creationId xmlns:p14="http://schemas.microsoft.com/office/powerpoint/2010/main" val="151845354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1435608" y="404664"/>
            <a:ext cx="7498080" cy="5616624"/>
          </a:xfrm>
        </p:spPr>
        <p:txBody>
          <a:bodyPr>
            <a:normAutofit fontScale="32500" lnSpcReduction="20000"/>
          </a:bodyPr>
          <a:lstStyle/>
          <a:p>
            <a:pPr marL="82296" indent="0">
              <a:buNone/>
            </a:pPr>
            <a:r>
              <a:rPr lang="pt-BR" sz="6800" b="1" dirty="0" smtClean="0"/>
              <a:t>Alguns destaques</a:t>
            </a:r>
          </a:p>
          <a:p>
            <a:pPr marL="82296" indent="0">
              <a:buNone/>
            </a:pPr>
            <a:r>
              <a:rPr lang="pt-BR" sz="6800" dirty="0" smtClean="0"/>
              <a:t>‏</a:t>
            </a:r>
            <a:endParaRPr lang="pt-BR" sz="6800" dirty="0"/>
          </a:p>
          <a:p>
            <a:pPr marL="82296" indent="0" algn="just">
              <a:buNone/>
            </a:pPr>
            <a:r>
              <a:rPr lang="pt-BR" sz="6800" u="sng" dirty="0" smtClean="0"/>
              <a:t>As professoras:</a:t>
            </a:r>
            <a:r>
              <a:rPr lang="pt-BR" sz="6800" dirty="0" smtClean="0"/>
              <a:t> não </a:t>
            </a:r>
            <a:r>
              <a:rPr lang="pt-BR" sz="6800" dirty="0"/>
              <a:t>se sentem preparadas para lidar com os problemas de preconceito e discriminação na sala de aula</a:t>
            </a:r>
          </a:p>
          <a:p>
            <a:pPr marL="82296" indent="0" algn="just">
              <a:buNone/>
            </a:pPr>
            <a:r>
              <a:rPr lang="pt-BR" sz="6800" dirty="0"/>
              <a:t>No curso de formação não houve nenhuma </a:t>
            </a:r>
            <a:r>
              <a:rPr lang="pt-BR" sz="6800" dirty="0" smtClean="0"/>
              <a:t>sistematização </a:t>
            </a:r>
            <a:r>
              <a:rPr lang="pt-BR" sz="6800" dirty="0"/>
              <a:t>do tema. A diversidade quando discutida era mais referente a datas comemorativas e em relação as contribuições do povo negro à cultura, a língua, à gastronomia ou comportamentos não era muito </a:t>
            </a:r>
            <a:r>
              <a:rPr lang="pt-BR" sz="6800" dirty="0" smtClean="0"/>
              <a:t>comentado.</a:t>
            </a:r>
          </a:p>
          <a:p>
            <a:pPr marL="82296" indent="0" algn="just">
              <a:buNone/>
            </a:pPr>
            <a:r>
              <a:rPr lang="pt-BR" sz="6800" dirty="0" smtClean="0"/>
              <a:t>Não </a:t>
            </a:r>
            <a:r>
              <a:rPr lang="pt-BR" sz="6800" dirty="0"/>
              <a:t>conhecem a legislação sobre direitos apenas sabem da lei da inclusão de deficientes. </a:t>
            </a:r>
          </a:p>
          <a:p>
            <a:pPr marL="82296" indent="0" algn="just">
              <a:buNone/>
            </a:pPr>
            <a:r>
              <a:rPr lang="pt-BR" sz="6800" dirty="0"/>
              <a:t>Que os livros didáticos não realçam as questões tratam como datas comemorativas.</a:t>
            </a:r>
          </a:p>
          <a:p>
            <a:pPr marL="82296" indent="0" algn="just">
              <a:buNone/>
            </a:pPr>
            <a:r>
              <a:rPr lang="pt-BR" sz="6800" dirty="0"/>
              <a:t>Que o dia da abolição e da consciência negra é comemorado, como dia </a:t>
            </a:r>
            <a:r>
              <a:rPr lang="pt-BR" sz="6800" dirty="0" smtClean="0"/>
              <a:t>folclórico, </a:t>
            </a:r>
            <a:r>
              <a:rPr lang="pt-BR" sz="6800" dirty="0"/>
              <a:t>como o dia do índio, Halloween e outros.</a:t>
            </a:r>
          </a:p>
          <a:p>
            <a:pPr marL="82296" indent="0" algn="just">
              <a:buNone/>
            </a:pPr>
            <a:r>
              <a:rPr lang="pt-BR" sz="6800" dirty="0"/>
              <a:t>Que quando acontece um problema o caminho é a diretoria porque os alunos são muito agressivos não adianta falar</a:t>
            </a:r>
            <a:r>
              <a:rPr lang="pt-BR" sz="6200" dirty="0" smtClean="0"/>
              <a:t>.</a:t>
            </a:r>
            <a:endParaRPr lang="pt-BR" dirty="0"/>
          </a:p>
        </p:txBody>
      </p:sp>
    </p:spTree>
    <p:extLst>
      <p:ext uri="{BB962C8B-B14F-4D97-AF65-F5344CB8AC3E}">
        <p14:creationId xmlns:p14="http://schemas.microsoft.com/office/powerpoint/2010/main" val="69666344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1435608" y="332656"/>
            <a:ext cx="7498080" cy="6408712"/>
          </a:xfrm>
        </p:spPr>
        <p:txBody>
          <a:bodyPr>
            <a:normAutofit fontScale="70000" lnSpcReduction="20000"/>
          </a:bodyPr>
          <a:lstStyle/>
          <a:p>
            <a:pPr marL="82296" indent="0" algn="just">
              <a:buNone/>
            </a:pPr>
            <a:r>
              <a:rPr lang="pt-BR" u="sng" dirty="0"/>
              <a:t>Os alunos:</a:t>
            </a:r>
            <a:r>
              <a:rPr lang="pt-BR" dirty="0"/>
              <a:t> O maior problema é auto estima, quando são apelidados de tição, toco de carvão e outros pejorativos a raiva leva a dar pancadas, brigar</a:t>
            </a:r>
            <a:r>
              <a:rPr lang="pt-BR" dirty="0" smtClean="0"/>
              <a:t>.</a:t>
            </a:r>
          </a:p>
          <a:p>
            <a:pPr marL="82296" indent="0" algn="just">
              <a:buNone/>
            </a:pPr>
            <a:r>
              <a:rPr lang="pt-BR" dirty="0" smtClean="0"/>
              <a:t>A </a:t>
            </a:r>
            <a:r>
              <a:rPr lang="pt-BR" dirty="0"/>
              <a:t>professora não chama para nada, só as brancas que ficam na frente do desfile.</a:t>
            </a:r>
          </a:p>
          <a:p>
            <a:pPr marL="82296" indent="0" algn="just">
              <a:buNone/>
            </a:pPr>
            <a:r>
              <a:rPr lang="pt-BR" dirty="0"/>
              <a:t>No dia da rainha do milho, tenho certeza que vendi mais bilhete mas a colega </a:t>
            </a:r>
            <a:r>
              <a:rPr lang="pt-BR" dirty="0" smtClean="0"/>
              <a:t>loura que </a:t>
            </a:r>
            <a:r>
              <a:rPr lang="pt-BR" dirty="0"/>
              <a:t>ganhou.</a:t>
            </a:r>
          </a:p>
          <a:p>
            <a:pPr marL="82296" indent="0" algn="just">
              <a:buNone/>
            </a:pPr>
            <a:r>
              <a:rPr lang="pt-BR" dirty="0"/>
              <a:t>Meu trabalho na feira de ciências </a:t>
            </a:r>
            <a:r>
              <a:rPr lang="pt-BR" dirty="0" smtClean="0"/>
              <a:t>todo o </a:t>
            </a:r>
            <a:r>
              <a:rPr lang="pt-BR" dirty="0"/>
              <a:t>mundo vinha ver, mas não tirei o 1º lugar.</a:t>
            </a:r>
          </a:p>
          <a:p>
            <a:pPr marL="82296" indent="0" algn="just">
              <a:buNone/>
            </a:pPr>
            <a:r>
              <a:rPr lang="pt-BR" u="sng" dirty="0"/>
              <a:t>As lideranças do bairro:</a:t>
            </a:r>
            <a:r>
              <a:rPr lang="pt-BR" dirty="0"/>
              <a:t> Tenho alguns problemas porque quem mais bebe aqui são as famílias de </a:t>
            </a:r>
            <a:r>
              <a:rPr lang="pt-BR" dirty="0" smtClean="0"/>
              <a:t>cor, xingam, </a:t>
            </a:r>
            <a:r>
              <a:rPr lang="pt-BR" dirty="0"/>
              <a:t>são preguiçosos.</a:t>
            </a:r>
          </a:p>
          <a:p>
            <a:pPr marL="82296" indent="0" algn="just">
              <a:buNone/>
            </a:pPr>
            <a:r>
              <a:rPr lang="pt-BR" dirty="0" smtClean="0"/>
              <a:t>Tenho </a:t>
            </a:r>
            <a:r>
              <a:rPr lang="pt-BR" dirty="0"/>
              <a:t>certeza que acobertam muitos roubos daqui das casas.</a:t>
            </a:r>
          </a:p>
          <a:p>
            <a:pPr marL="82296" indent="0" algn="just">
              <a:buNone/>
            </a:pPr>
            <a:r>
              <a:rPr lang="pt-BR" u="sng" dirty="0"/>
              <a:t>Líder de Grupos:</a:t>
            </a:r>
            <a:r>
              <a:rPr lang="pt-BR" dirty="0"/>
              <a:t> HIP HOP. Somos respeitados pelo nosso esforço. Cuidamos para fazer nossa arte com garra.</a:t>
            </a:r>
          </a:p>
          <a:p>
            <a:pPr marL="82296" indent="0" algn="just">
              <a:buNone/>
            </a:pPr>
            <a:r>
              <a:rPr lang="pt-BR" dirty="0"/>
              <a:t>Quando tem alguma festa, fazemos cabelo afro, fazemos questão de usar as cores alegres, cantar, mostrar a comunidade que temos valor</a:t>
            </a:r>
          </a:p>
          <a:p>
            <a:pPr marL="82296" indent="0" algn="just">
              <a:buNone/>
            </a:pPr>
            <a:r>
              <a:rPr lang="pt-BR" u="sng" dirty="0"/>
              <a:t>Grupo de </a:t>
            </a:r>
            <a:r>
              <a:rPr lang="pt-BR" u="sng" dirty="0" smtClean="0"/>
              <a:t>capoeira:</a:t>
            </a:r>
            <a:r>
              <a:rPr lang="pt-BR" dirty="0" smtClean="0"/>
              <a:t> </a:t>
            </a:r>
            <a:r>
              <a:rPr lang="pt-BR" dirty="0"/>
              <a:t>Só vamos a escola quando nos chamam para festa de </a:t>
            </a:r>
            <a:r>
              <a:rPr lang="pt-BR" dirty="0" smtClean="0"/>
              <a:t>folclore, </a:t>
            </a:r>
            <a:r>
              <a:rPr lang="pt-BR" dirty="0"/>
              <a:t>a escola ignora o que a comunidade pode oferecer</a:t>
            </a:r>
            <a:r>
              <a:rPr lang="pt-BR" dirty="0" smtClean="0"/>
              <a:t>.</a:t>
            </a:r>
            <a:endParaRPr lang="pt-BR" dirty="0"/>
          </a:p>
        </p:txBody>
      </p:sp>
    </p:spTree>
    <p:extLst>
      <p:ext uri="{BB962C8B-B14F-4D97-AF65-F5344CB8AC3E}">
        <p14:creationId xmlns:p14="http://schemas.microsoft.com/office/powerpoint/2010/main" val="13175209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1435608" y="476672"/>
            <a:ext cx="7498080" cy="5771728"/>
          </a:xfrm>
        </p:spPr>
        <p:txBody>
          <a:bodyPr>
            <a:normAutofit fontScale="77500" lnSpcReduction="20000"/>
          </a:bodyPr>
          <a:lstStyle/>
          <a:p>
            <a:pPr marL="82296" indent="0" algn="just">
              <a:buNone/>
            </a:pPr>
            <a:r>
              <a:rPr lang="pt-BR" sz="3100" u="sng" dirty="0"/>
              <a:t>Pastores:</a:t>
            </a:r>
            <a:r>
              <a:rPr lang="pt-BR" sz="3100" dirty="0"/>
              <a:t> Na nossa comunidade qualquer forma de preconceito é desencorajada.</a:t>
            </a:r>
          </a:p>
          <a:p>
            <a:pPr marL="82296" indent="0" algn="just">
              <a:buNone/>
            </a:pPr>
            <a:r>
              <a:rPr lang="pt-BR" sz="3100" u="sng" dirty="0"/>
              <a:t>Líder Espírita:</a:t>
            </a:r>
            <a:r>
              <a:rPr lang="pt-BR" sz="3100" dirty="0"/>
              <a:t>  Na nossa crença somos todos iguais, aqui nunca percebi algum preconceito</a:t>
            </a:r>
          </a:p>
          <a:p>
            <a:pPr marL="82296" indent="0" algn="just">
              <a:buNone/>
            </a:pPr>
            <a:r>
              <a:rPr lang="pt-BR" sz="3100" u="sng" dirty="0"/>
              <a:t>Padre:</a:t>
            </a:r>
            <a:r>
              <a:rPr lang="pt-BR" sz="3100" dirty="0"/>
              <a:t> Fui vitima de preconceito. Quando cheguei a Igreja muitos batizados e casamentos foram sendo desmarcados, eu perguntava e nada, até que um dia uma senhora disse que não queria padre de cor (negro) na filmagem. Aí eu entendi que era preconceito. Perguntei a secretária e ela confirmou, a comunidade rejeitava porque eu era negro. Resolvi ficar e mostrar meu valor, minha fé.</a:t>
            </a:r>
          </a:p>
          <a:p>
            <a:pPr marL="82296" indent="0" algn="just">
              <a:buNone/>
            </a:pPr>
            <a:r>
              <a:rPr lang="pt-BR" sz="3100" u="sng" dirty="0"/>
              <a:t>Livros didáticos:</a:t>
            </a:r>
            <a:r>
              <a:rPr lang="pt-BR" sz="3100" dirty="0"/>
              <a:t> Foram analisados 4 livros da Língua Portuguesa e 3 livros de </a:t>
            </a:r>
            <a:r>
              <a:rPr lang="pt-BR" sz="3100" dirty="0" smtClean="0"/>
              <a:t>História.</a:t>
            </a:r>
          </a:p>
          <a:p>
            <a:pPr marL="82296" indent="0" algn="just">
              <a:buNone/>
            </a:pPr>
            <a:r>
              <a:rPr lang="pt-BR" sz="3100" dirty="0"/>
              <a:t>Discute-se formação do povo a partir dos índios, negros e portugueses, o trabalho infantil, discutem (cidades e cidadania) paisagens da Bahia e de Brasília</a:t>
            </a:r>
            <a:r>
              <a:rPr lang="pt-BR" sz="3100" dirty="0" smtClean="0"/>
              <a:t>.</a:t>
            </a:r>
            <a:endParaRPr lang="pt-BR" sz="3100" dirty="0"/>
          </a:p>
          <a:p>
            <a:pPr marL="82296" indent="0">
              <a:buNone/>
            </a:pPr>
            <a:endParaRPr lang="pt-BR" dirty="0"/>
          </a:p>
        </p:txBody>
      </p:sp>
    </p:spTree>
    <p:extLst>
      <p:ext uri="{BB962C8B-B14F-4D97-AF65-F5344CB8AC3E}">
        <p14:creationId xmlns:p14="http://schemas.microsoft.com/office/powerpoint/2010/main" val="57150562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1331640" y="404664"/>
            <a:ext cx="7602048" cy="5976664"/>
          </a:xfrm>
        </p:spPr>
        <p:txBody>
          <a:bodyPr>
            <a:normAutofit fontScale="70000" lnSpcReduction="20000"/>
          </a:bodyPr>
          <a:lstStyle/>
          <a:p>
            <a:pPr marL="82296" indent="0" algn="just">
              <a:buNone/>
            </a:pPr>
            <a:r>
              <a:rPr lang="pt-BR" sz="3600" u="sng" dirty="0" smtClean="0"/>
              <a:t>Parâmetros </a:t>
            </a:r>
            <a:r>
              <a:rPr lang="pt-BR" sz="3600" u="sng" dirty="0"/>
              <a:t>Curriculares </a:t>
            </a:r>
            <a:r>
              <a:rPr lang="pt-BR" sz="3600" u="sng" dirty="0" smtClean="0"/>
              <a:t>Nacionais</a:t>
            </a:r>
            <a:r>
              <a:rPr lang="pt-BR" sz="3600" dirty="0" smtClean="0"/>
              <a:t>: recomendam </a:t>
            </a:r>
            <a:r>
              <a:rPr lang="pt-BR" sz="3600" dirty="0"/>
              <a:t>a discussão, tratam da questão orientando o aprofundamento da temática da diversidade no Temas Transversais, mais ainda de forma incipiente</a:t>
            </a:r>
            <a:r>
              <a:rPr lang="pt-BR" sz="3600" dirty="0" smtClean="0"/>
              <a:t>. A </a:t>
            </a:r>
            <a:r>
              <a:rPr lang="pt-BR" sz="3600" dirty="0"/>
              <a:t>Pluralidade Cultural não tem o devido peso para minimização das questões do preconceito em relação as etnias.</a:t>
            </a:r>
          </a:p>
          <a:p>
            <a:pPr marL="82296" indent="0" algn="just">
              <a:buNone/>
            </a:pPr>
            <a:r>
              <a:rPr lang="pt-BR" sz="3600" dirty="0"/>
              <a:t>As professoras não encontram nos livros didáticos, subsídios onde possam inserir a questão das etnias ou de aceitação do outro como igual com direitos e deveres. </a:t>
            </a:r>
            <a:endParaRPr lang="pt-BR" sz="3600" dirty="0" smtClean="0"/>
          </a:p>
          <a:p>
            <a:pPr marL="82296" indent="0" algn="just">
              <a:buNone/>
            </a:pPr>
            <a:endParaRPr lang="pt-BR" sz="3600" dirty="0"/>
          </a:p>
          <a:p>
            <a:pPr marL="82296" indent="0" algn="just">
              <a:buNone/>
            </a:pPr>
            <a:r>
              <a:rPr lang="pt-BR" sz="3600" u="sng" dirty="0" smtClean="0"/>
              <a:t>Nas </a:t>
            </a:r>
            <a:r>
              <a:rPr lang="pt-BR" sz="3600" u="sng" dirty="0"/>
              <a:t>Disciplinas do Curso de Pedagogia:</a:t>
            </a:r>
          </a:p>
          <a:p>
            <a:pPr marL="82296" indent="0" algn="just">
              <a:buNone/>
            </a:pPr>
            <a:r>
              <a:rPr lang="pt-BR" sz="3600" dirty="0"/>
              <a:t>As professoras entrevistadas afirmam que durante o curso, em alguns momentos, quando havia um acontecimento na televisão ou nos jornais sobre preconceito ou discriminação o assunto era comentado na sala de aula</a:t>
            </a:r>
            <a:r>
              <a:rPr lang="pt-BR" sz="3600" dirty="0" smtClean="0"/>
              <a:t>.</a:t>
            </a:r>
            <a:endParaRPr lang="pt-BR" sz="3600" dirty="0"/>
          </a:p>
        </p:txBody>
      </p:sp>
    </p:spTree>
    <p:extLst>
      <p:ext uri="{BB962C8B-B14F-4D97-AF65-F5344CB8AC3E}">
        <p14:creationId xmlns:p14="http://schemas.microsoft.com/office/powerpoint/2010/main" val="355893656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1435608" y="188640"/>
            <a:ext cx="7498080" cy="6059760"/>
          </a:xfrm>
        </p:spPr>
        <p:txBody>
          <a:bodyPr>
            <a:normAutofit fontScale="85000" lnSpcReduction="20000"/>
          </a:bodyPr>
          <a:lstStyle/>
          <a:p>
            <a:pPr marL="82296" indent="0" algn="just">
              <a:buNone/>
            </a:pPr>
            <a:r>
              <a:rPr lang="pt-BR" b="1" dirty="0" smtClean="0"/>
              <a:t>A questão dos ciganos</a:t>
            </a:r>
          </a:p>
          <a:p>
            <a:pPr marL="82296" indent="0" algn="just">
              <a:buNone/>
            </a:pPr>
            <a:endParaRPr lang="pt-BR" b="1" dirty="0" smtClean="0"/>
          </a:p>
          <a:p>
            <a:pPr marL="82296" indent="0" algn="just">
              <a:buNone/>
            </a:pPr>
            <a:r>
              <a:rPr lang="pt-BR" dirty="0" smtClean="0"/>
              <a:t>O </a:t>
            </a:r>
            <a:r>
              <a:rPr lang="pt-BR" dirty="0"/>
              <a:t>trabalho consistiu na aplicação de questionários aos professores que possuem em suas salas de aula, alunos(as) ciganos(as) nas duas escolas localizadas próximas a comunidade cigana de Sousa-PB, na qual delineou o perfil destes(as) alunos(as) e os depoimentos dos(as) professores(as) com relação as suas opiniões e relacionamentos com estes(as) alunos(as</a:t>
            </a:r>
            <a:r>
              <a:rPr lang="pt-BR" dirty="0" smtClean="0"/>
              <a:t>).</a:t>
            </a:r>
          </a:p>
          <a:p>
            <a:pPr marL="82296" indent="0" algn="just">
              <a:buNone/>
            </a:pPr>
            <a:r>
              <a:rPr lang="pt-BR" dirty="0" smtClean="0"/>
              <a:t>Teve </a:t>
            </a:r>
            <a:r>
              <a:rPr lang="pt-BR" dirty="0"/>
              <a:t>como objetivo analisar o processo de escolarização dos ciganos ou da não escolarização da comunidade cigana de Sousa-PB, onde por nosso levantamento anterior existem em média 560 indivíduos em idade escolar: crianças e adolescentes.</a:t>
            </a:r>
          </a:p>
          <a:p>
            <a:pPr marL="82296" indent="0" algn="just">
              <a:buNone/>
            </a:pPr>
            <a:endParaRPr lang="pt-BR" dirty="0"/>
          </a:p>
          <a:p>
            <a:pPr marL="82296" indent="0">
              <a:buNone/>
            </a:pPr>
            <a:endParaRPr lang="pt-BR" dirty="0"/>
          </a:p>
        </p:txBody>
      </p:sp>
    </p:spTree>
    <p:extLst>
      <p:ext uri="{BB962C8B-B14F-4D97-AF65-F5344CB8AC3E}">
        <p14:creationId xmlns:p14="http://schemas.microsoft.com/office/powerpoint/2010/main" val="256188814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1435608" y="548680"/>
            <a:ext cx="7498080" cy="5904656"/>
          </a:xfrm>
        </p:spPr>
        <p:txBody>
          <a:bodyPr>
            <a:noAutofit/>
          </a:bodyPr>
          <a:lstStyle/>
          <a:p>
            <a:pPr marL="82296" indent="0" algn="just">
              <a:buNone/>
            </a:pPr>
            <a:r>
              <a:rPr lang="pt-BR" sz="2400" dirty="0" smtClean="0"/>
              <a:t>Iniciamos </a:t>
            </a:r>
            <a:r>
              <a:rPr lang="pt-BR" sz="2400" dirty="0"/>
              <a:t>nosso Projeto em Dezembro/2009, na qual conhecemos o Centro </a:t>
            </a:r>
            <a:r>
              <a:rPr lang="pt-BR" sz="2400" dirty="0" err="1"/>
              <a:t>Calon</a:t>
            </a:r>
            <a:r>
              <a:rPr lang="pt-BR" sz="2400" dirty="0"/>
              <a:t> de Desenvolvimento Integral (CCDI), onde entrevistamos individualmente ciganos e suas lideranças sobre questões de origens, cultura, relações com os não ciganos, constituição de moradias, saúde, educação das crianças, jovens e adultos, bem como as suas perspectivas na cidade de Sousa-PB. Em seguida fomos conhecer a comunidade cigana, sua estrutura física e seus moradores.</a:t>
            </a:r>
          </a:p>
          <a:p>
            <a:pPr marL="82296" indent="0" algn="just">
              <a:buNone/>
            </a:pPr>
            <a:r>
              <a:rPr lang="pt-BR" sz="2400" dirty="0" smtClean="0"/>
              <a:t>A vivência </a:t>
            </a:r>
            <a:r>
              <a:rPr lang="pt-BR" sz="2400" dirty="0"/>
              <a:t>do projeto objetivou uma investigação na comunidade a fim de verificar como vem acontecendo e como estão sendo oferecidas as oportunidades de inclusão </a:t>
            </a:r>
            <a:r>
              <a:rPr lang="pt-BR" sz="2400" dirty="0" err="1" smtClean="0"/>
              <a:t>sócio-educacional</a:t>
            </a:r>
            <a:r>
              <a:rPr lang="pt-BR" sz="2400" dirty="0" smtClean="0"/>
              <a:t>.</a:t>
            </a:r>
          </a:p>
        </p:txBody>
      </p:sp>
    </p:spTree>
    <p:extLst>
      <p:ext uri="{BB962C8B-B14F-4D97-AF65-F5344CB8AC3E}">
        <p14:creationId xmlns:p14="http://schemas.microsoft.com/office/powerpoint/2010/main" val="96386540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1435608" y="476672"/>
            <a:ext cx="7498080" cy="6120680"/>
          </a:xfrm>
        </p:spPr>
        <p:txBody>
          <a:bodyPr>
            <a:noAutofit/>
          </a:bodyPr>
          <a:lstStyle/>
          <a:p>
            <a:pPr marL="82296" indent="0" algn="just">
              <a:buNone/>
            </a:pPr>
            <a:r>
              <a:rPr lang="pt-BR" sz="2300" dirty="0"/>
              <a:t>Em atenção às reflexões desenvolvidas após a análise dos dados coletados, chegamos a um quantitativo de uma comunidade constituída de </a:t>
            </a:r>
            <a:r>
              <a:rPr lang="pt-BR" sz="2300" dirty="0" smtClean="0"/>
              <a:t>1.750 indivíduos, acomodados </a:t>
            </a:r>
            <a:r>
              <a:rPr lang="pt-BR" sz="2300" dirty="0"/>
              <a:t>em 180 moradias, vivendo de recursos de Programas Sociais, biscates, aposentadorias e atividade culturais (música e artesanato</a:t>
            </a:r>
            <a:r>
              <a:rPr lang="pt-BR" sz="2300" dirty="0" smtClean="0"/>
              <a:t>).</a:t>
            </a:r>
          </a:p>
          <a:p>
            <a:pPr marL="82296" indent="0" algn="just">
              <a:buNone/>
            </a:pPr>
            <a:r>
              <a:rPr lang="pt-BR" sz="2300" dirty="0"/>
              <a:t>Entre os indivíduos em idade escolar apenas </a:t>
            </a:r>
            <a:r>
              <a:rPr lang="pt-BR" sz="2300" dirty="0" smtClean="0"/>
              <a:t>336 </a:t>
            </a:r>
            <a:r>
              <a:rPr lang="pt-BR" sz="2300" dirty="0"/>
              <a:t>frequentam a escola regular, uma vez que as escolas contrariamente a legislação brasileira em vigor, não se encontram nas proximidades de suas residências. Por outro lado, encontramos </a:t>
            </a:r>
            <a:r>
              <a:rPr lang="pt-BR" sz="2300" dirty="0" smtClean="0"/>
              <a:t>três </a:t>
            </a:r>
            <a:r>
              <a:rPr lang="pt-BR" sz="2300" dirty="0"/>
              <a:t>ciganos com Curso </a:t>
            </a:r>
            <a:r>
              <a:rPr lang="pt-BR" sz="2300" dirty="0" smtClean="0"/>
              <a:t>Superior.</a:t>
            </a:r>
            <a:r>
              <a:rPr lang="pt-BR" sz="2300" dirty="0"/>
              <a:t> </a:t>
            </a:r>
            <a:r>
              <a:rPr lang="pt-BR" sz="2300" dirty="0" smtClean="0"/>
              <a:t>Encontramos </a:t>
            </a:r>
            <a:r>
              <a:rPr lang="pt-BR" sz="2300" dirty="0"/>
              <a:t>também duas crianças gêmeas com Síndrome de Down e duas crianças com Paralisia Cerebral sem nenhum tipo de atendimento clínico, terapêutico ou pedagógico.</a:t>
            </a:r>
          </a:p>
        </p:txBody>
      </p:sp>
    </p:spTree>
    <p:extLst>
      <p:ext uri="{BB962C8B-B14F-4D97-AF65-F5344CB8AC3E}">
        <p14:creationId xmlns:p14="http://schemas.microsoft.com/office/powerpoint/2010/main" val="100988951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1435608" y="548680"/>
            <a:ext cx="7498080" cy="5699720"/>
          </a:xfrm>
        </p:spPr>
        <p:txBody>
          <a:bodyPr>
            <a:normAutofit/>
          </a:bodyPr>
          <a:lstStyle/>
          <a:p>
            <a:pPr marL="82296" indent="0" algn="just">
              <a:buNone/>
            </a:pPr>
            <a:r>
              <a:rPr lang="pt-BR" sz="2200" dirty="0"/>
              <a:t>Os resultados das pesquisas realizadas na Escola Estadual de Ensino Fundamental e Médio Celso Mariz  e na Escola Estadual de Educação Infantil e Ensino Fundamental Dr. Thomaz Pires, que ficam próximas a comunidade cigana em Sousa-PB, determinaram que na primeira escola frequentam 240 ciganos no ensino fundamental e médio e na segunda escola, dos 170 alunos da Educação de Jovens e Adultos (EJA), 96 são ciganos. Foram entrevistados 22 professores, sendo 14 na primeira escola e 08 na segunda escola, os quais declararam os seguintes depoimentos: os ciganos são bons alunos, possuem as mesmas dificuldades que os não ciganos, os pais dos alunos ciganos do ensino infantil vão sempre a escola, os alunos ciganos têm comportamentos respeitosos, gostam de participar dos eventos que envolvem danças, sentem dificuldades de falar, ler e escrever Português e ainda que os alunos ciganos avaliam a Filosofia e a Sociologia como as matérias mais fáceis.</a:t>
            </a:r>
          </a:p>
        </p:txBody>
      </p:sp>
    </p:spTree>
    <p:extLst>
      <p:ext uri="{BB962C8B-B14F-4D97-AF65-F5344CB8AC3E}">
        <p14:creationId xmlns:p14="http://schemas.microsoft.com/office/powerpoint/2010/main" val="357638059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1259632" y="476672"/>
            <a:ext cx="7674056" cy="5976664"/>
          </a:xfrm>
        </p:spPr>
        <p:txBody>
          <a:bodyPr>
            <a:normAutofit fontScale="55000" lnSpcReduction="20000"/>
          </a:bodyPr>
          <a:lstStyle/>
          <a:p>
            <a:pPr marL="82296" indent="0">
              <a:buNone/>
            </a:pPr>
            <a:r>
              <a:rPr lang="pt-BR" sz="4200" b="1" dirty="0"/>
              <a:t>A questão dos </a:t>
            </a:r>
            <a:r>
              <a:rPr lang="pt-BR" sz="4200" b="1" dirty="0" smtClean="0"/>
              <a:t>deficientes</a:t>
            </a:r>
            <a:endParaRPr lang="pt-BR" sz="4200" b="1" dirty="0"/>
          </a:p>
          <a:p>
            <a:pPr marL="82296" indent="0">
              <a:buNone/>
            </a:pPr>
            <a:endParaRPr lang="pt-BR" sz="4200" dirty="0"/>
          </a:p>
          <a:p>
            <a:pPr marL="82296" indent="0" algn="just">
              <a:buNone/>
            </a:pPr>
            <a:r>
              <a:rPr lang="pt-BR" sz="4200" dirty="0" smtClean="0"/>
              <a:t>Realizamos </a:t>
            </a:r>
            <a:r>
              <a:rPr lang="pt-BR" sz="4200" dirty="0"/>
              <a:t>uma pesquisa que teve por objetivos: investigar a atuação dos professores  no processo de inclusão de aluno com deficiências no Ensino Fundamental na </a:t>
            </a:r>
            <a:r>
              <a:rPr lang="pt-BR" sz="4200" dirty="0" smtClean="0"/>
              <a:t>Escola Regular </a:t>
            </a:r>
            <a:r>
              <a:rPr lang="pt-BR" sz="4200" dirty="0"/>
              <a:t>e analisar os limites e possibilidades das ações da equipe técnica e gestora da escola nesse processo. Para a efetivação da pesquisa tomamos como campo empírico quatro escolas estaduais de Ensino Fundamental, da cidade de João Pessoa. Foram selecionados como sujeitos da pesquisa 4 coordenadores, 2 professores da Sala de Recursos </a:t>
            </a:r>
            <a:r>
              <a:rPr lang="pt-BR" sz="4200" dirty="0" smtClean="0"/>
              <a:t>Multifuncionais, </a:t>
            </a:r>
            <a:r>
              <a:rPr lang="pt-BR" sz="4200" dirty="0"/>
              <a:t>4 professores das turmas do 1º ao 5º ano e os 4 gestores. Observamos e sistematizamos as informações de 13 alunos com deficiência incluídos: 2 surdos, 3 cegos, 2 autistas, 4 com deficiência intelectual, 2 deficientes físicos. </a:t>
            </a:r>
            <a:r>
              <a:rPr lang="pt-BR" sz="4200" dirty="0" smtClean="0"/>
              <a:t>Assumimos </a:t>
            </a:r>
            <a:r>
              <a:rPr lang="pt-BR" sz="4200" dirty="0"/>
              <a:t>como procedimentos e instrumentos de </a:t>
            </a:r>
            <a:r>
              <a:rPr lang="pt-BR" sz="4200" dirty="0" smtClean="0"/>
              <a:t>coleta dados </a:t>
            </a:r>
            <a:r>
              <a:rPr lang="pt-BR" sz="4200" dirty="0"/>
              <a:t>da pesquisa, a observação do cotidiano escolar, a análise de documentos educacionais e a realização de entrevistas com os sujeitos</a:t>
            </a:r>
            <a:r>
              <a:rPr lang="pt-BR" sz="4200" dirty="0" smtClean="0"/>
              <a:t>.</a:t>
            </a:r>
            <a:endParaRPr lang="pt-BR" sz="4200" dirty="0"/>
          </a:p>
          <a:p>
            <a:pPr marL="82296" indent="0">
              <a:buNone/>
            </a:pPr>
            <a:endParaRPr lang="pt-BR" dirty="0"/>
          </a:p>
        </p:txBody>
      </p:sp>
    </p:spTree>
    <p:extLst>
      <p:ext uri="{BB962C8B-B14F-4D97-AF65-F5344CB8AC3E}">
        <p14:creationId xmlns:p14="http://schemas.microsoft.com/office/powerpoint/2010/main" val="291347161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1259632" y="260648"/>
            <a:ext cx="7674056" cy="6408712"/>
          </a:xfrm>
        </p:spPr>
        <p:txBody>
          <a:bodyPr>
            <a:noAutofit/>
          </a:bodyPr>
          <a:lstStyle/>
          <a:p>
            <a:pPr marL="82296" indent="0" algn="just">
              <a:buNone/>
            </a:pPr>
            <a:r>
              <a:rPr lang="pt-BR" sz="2200" b="1" dirty="0"/>
              <a:t>Educação no </a:t>
            </a:r>
            <a:r>
              <a:rPr lang="pt-BR" sz="2200" b="1" dirty="0" smtClean="0"/>
              <a:t>campo</a:t>
            </a:r>
          </a:p>
          <a:p>
            <a:pPr marL="82296" indent="0" algn="just">
              <a:buNone/>
            </a:pPr>
            <a:r>
              <a:rPr lang="pt-BR" sz="2200" dirty="0" smtClean="0"/>
              <a:t>Este </a:t>
            </a:r>
            <a:r>
              <a:rPr lang="pt-BR" sz="2200" dirty="0"/>
              <a:t>tema foi acentuado com a discussão e aprovação da LDB - Lei de Diretrizes e Bases da Educação Nacional (Lei nº .9394 de dezembro de 1996), que propõe em seu Artigo 28, medidas de adequação da escola à vida do campo, questão que não estava anteriormente contemplada em sua especificidade</a:t>
            </a:r>
            <a:r>
              <a:rPr lang="pt-BR" sz="2200" dirty="0" smtClean="0"/>
              <a:t>. As </a:t>
            </a:r>
            <a:r>
              <a:rPr lang="pt-BR" sz="2200" dirty="0"/>
              <a:t>ações de proposições de trabalho direcionados a Educação no Campo surgiram em função da Resolução CNE/CEB nº 1, de 3 de abril de 2002, da Câmara de Educação Básica do Conselho Nacional de Educação, dispondo sobre as Diretrizes Nacionais para a Educação Básica nas Escolas do </a:t>
            </a:r>
            <a:r>
              <a:rPr lang="pt-BR" sz="2200" dirty="0" smtClean="0"/>
              <a:t>Campo.</a:t>
            </a:r>
          </a:p>
          <a:p>
            <a:pPr marL="82296" indent="0" algn="just">
              <a:buNone/>
            </a:pPr>
            <a:r>
              <a:rPr lang="pt-BR" sz="2200" dirty="0"/>
              <a:t>Em 2003, com a mobilização de diferentes movimentos sociais preocupados com a Educação no Campo, O Ministério da Educação instituiu, pela Portaria nº 1.374, de 03/06/03, um Grupo Permanente de Trabalho com a finalidade de apoiar a realização de seminários nacionais e estaduais para a implementação destas ações</a:t>
            </a:r>
            <a:r>
              <a:rPr lang="pt-BR" sz="2200" dirty="0" smtClean="0"/>
              <a:t>.</a:t>
            </a:r>
            <a:endParaRPr lang="pt-BR" sz="2200" dirty="0"/>
          </a:p>
        </p:txBody>
      </p:sp>
    </p:spTree>
    <p:extLst>
      <p:ext uri="{BB962C8B-B14F-4D97-AF65-F5344CB8AC3E}">
        <p14:creationId xmlns:p14="http://schemas.microsoft.com/office/powerpoint/2010/main" val="346523561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1435608" y="1052736"/>
            <a:ext cx="7498080" cy="4896544"/>
          </a:xfrm>
        </p:spPr>
        <p:txBody>
          <a:bodyPr>
            <a:normAutofit fontScale="92500" lnSpcReduction="10000"/>
          </a:bodyPr>
          <a:lstStyle/>
          <a:p>
            <a:pPr marL="82296" indent="0" algn="just">
              <a:buNone/>
            </a:pPr>
            <a:r>
              <a:rPr lang="pt-BR" sz="2800" dirty="0" smtClean="0"/>
              <a:t>Construção de uma proposta de educação dirigida especificamente para a realidade das populações que vivem no campo.</a:t>
            </a:r>
          </a:p>
          <a:p>
            <a:pPr marL="82296" indent="0" algn="just">
              <a:buNone/>
            </a:pPr>
            <a:r>
              <a:rPr lang="pt-BR" sz="2800" dirty="0" smtClean="0"/>
              <a:t>O papel da universidade pública na construção do projeto de Educação no Campo.</a:t>
            </a:r>
          </a:p>
          <a:p>
            <a:pPr marL="82296" indent="0" algn="just">
              <a:buNone/>
            </a:pPr>
            <a:r>
              <a:rPr lang="pt-BR" sz="2800" dirty="0" smtClean="0"/>
              <a:t>Na Paraíba, o Curso de Pedagogia do Campo foi criado em 2009 e o Departamento de Pedagogia do Campo em 2012/UFPB.</a:t>
            </a:r>
          </a:p>
          <a:p>
            <a:pPr marL="82296" indent="0" algn="just">
              <a:buNone/>
            </a:pPr>
            <a:r>
              <a:rPr lang="pt-BR" sz="2800" dirty="0" smtClean="0"/>
              <a:t>Conceito dos povos do campo: diversidade de sujeitos e de processos produtivos e culturais responsáveis pelas dinâmicas de mobilização da Educação do Campo.</a:t>
            </a:r>
          </a:p>
          <a:p>
            <a:pPr marL="82296" indent="0">
              <a:buNone/>
            </a:pPr>
            <a:endParaRPr lang="pt-BR" dirty="0" smtClean="0"/>
          </a:p>
          <a:p>
            <a:pPr marL="82296" indent="0">
              <a:buNone/>
            </a:pPr>
            <a:endParaRPr lang="pt-BR" dirty="0"/>
          </a:p>
        </p:txBody>
      </p:sp>
    </p:spTree>
    <p:extLst>
      <p:ext uri="{BB962C8B-B14F-4D97-AF65-F5344CB8AC3E}">
        <p14:creationId xmlns:p14="http://schemas.microsoft.com/office/powerpoint/2010/main" val="24663325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1435608" y="836712"/>
            <a:ext cx="6952816" cy="5616624"/>
          </a:xfrm>
        </p:spPr>
        <p:txBody>
          <a:bodyPr>
            <a:normAutofit/>
          </a:bodyPr>
          <a:lstStyle/>
          <a:p>
            <a:pPr marL="82296" indent="0" algn="just">
              <a:lnSpc>
                <a:spcPct val="110000"/>
              </a:lnSpc>
              <a:buNone/>
            </a:pPr>
            <a:r>
              <a:rPr lang="pt-BR" sz="2400" dirty="0" smtClean="0"/>
              <a:t>A partir dos anos 90, os povos organizados do campo conseguem tornar a questão da educação do campo como uma questão de interesse nacional.</a:t>
            </a:r>
            <a:endParaRPr lang="pt-BR" sz="2400" dirty="0"/>
          </a:p>
          <a:p>
            <a:pPr marL="82296" indent="0" algn="just">
              <a:lnSpc>
                <a:spcPct val="110000"/>
              </a:lnSpc>
              <a:buNone/>
            </a:pPr>
            <a:r>
              <a:rPr lang="pt-BR" sz="2400" dirty="0" smtClean="0"/>
              <a:t>(Elementos para um Plano Nacional de Educação no Campo – SECAD/MEC).</a:t>
            </a:r>
          </a:p>
          <a:p>
            <a:pPr marL="82296" indent="0" algn="just">
              <a:lnSpc>
                <a:spcPct val="110000"/>
              </a:lnSpc>
              <a:buNone/>
            </a:pPr>
            <a:endParaRPr lang="pt-BR" sz="2400" dirty="0" smtClean="0"/>
          </a:p>
          <a:p>
            <a:pPr marL="82296" indent="0" algn="just">
              <a:lnSpc>
                <a:spcPct val="110000"/>
              </a:lnSpc>
              <a:buNone/>
            </a:pPr>
            <a:r>
              <a:rPr lang="pt-BR" sz="2400" dirty="0"/>
              <a:t>1998 – Programa Nacional de Educação na Reforma Agrária – PRONERA.</a:t>
            </a:r>
          </a:p>
          <a:p>
            <a:pPr marL="82296" indent="0" algn="just">
              <a:lnSpc>
                <a:spcPct val="110000"/>
              </a:lnSpc>
              <a:buNone/>
            </a:pPr>
            <a:endParaRPr lang="pt-BR" sz="2400" dirty="0"/>
          </a:p>
          <a:p>
            <a:pPr marL="82296" indent="0" algn="just">
              <a:lnSpc>
                <a:spcPct val="110000"/>
              </a:lnSpc>
              <a:buNone/>
            </a:pPr>
            <a:r>
              <a:rPr lang="pt-BR" sz="2400" dirty="0"/>
              <a:t>Escolarização para trabalhadores rurais, Universidades Públicas, Escolas Técnicas e Movimentos Sociais Sindicais</a:t>
            </a:r>
            <a:r>
              <a:rPr lang="pt-BR" sz="2400" dirty="0" smtClean="0"/>
              <a:t>.</a:t>
            </a:r>
            <a:endParaRPr lang="pt-BR" sz="2400" dirty="0"/>
          </a:p>
        </p:txBody>
      </p:sp>
    </p:spTree>
    <p:extLst>
      <p:ext uri="{BB962C8B-B14F-4D97-AF65-F5344CB8AC3E}">
        <p14:creationId xmlns:p14="http://schemas.microsoft.com/office/powerpoint/2010/main" val="150243505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1435608" y="692696"/>
            <a:ext cx="7498080" cy="4896544"/>
          </a:xfrm>
        </p:spPr>
        <p:txBody>
          <a:bodyPr>
            <a:normAutofit fontScale="92500" lnSpcReduction="10000"/>
          </a:bodyPr>
          <a:lstStyle/>
          <a:p>
            <a:pPr marL="82296" indent="0" algn="just">
              <a:buNone/>
            </a:pPr>
            <a:r>
              <a:rPr lang="pt-BR" sz="2400" dirty="0" smtClean="0"/>
              <a:t>2002 – Grupo Permanente de Trabalho (GPT) de Educação no Campo no MEC.</a:t>
            </a:r>
          </a:p>
          <a:p>
            <a:pPr marL="82296" indent="0" algn="just">
              <a:buNone/>
            </a:pPr>
            <a:endParaRPr lang="pt-BR" sz="2400" dirty="0" smtClean="0"/>
          </a:p>
          <a:p>
            <a:pPr marL="82296" indent="0" algn="just">
              <a:buNone/>
            </a:pPr>
            <a:r>
              <a:rPr lang="pt-BR" sz="2400" dirty="0" smtClean="0"/>
              <a:t>Povos do Campo: pequenos agricultores, sem-terra, povos da floresta, pescadores, quilombolas, ribeirinhos, extrativistas e assalariados rurais.</a:t>
            </a:r>
          </a:p>
          <a:p>
            <a:pPr marL="82296" indent="0" algn="just">
              <a:buNone/>
            </a:pPr>
            <a:endParaRPr lang="pt-BR" sz="2400" dirty="0" smtClean="0"/>
          </a:p>
          <a:p>
            <a:pPr marL="82296" indent="0" algn="just">
              <a:buNone/>
            </a:pPr>
            <a:r>
              <a:rPr lang="pt-BR" sz="2400" dirty="0" smtClean="0"/>
              <a:t>Diretrizes Operacionais para Educação Básica nas Escolas no Campo. Res. nº 1/2002-CNE. CEB.</a:t>
            </a:r>
          </a:p>
          <a:p>
            <a:pPr marL="82296" indent="0" algn="just">
              <a:buNone/>
            </a:pPr>
            <a:endParaRPr lang="pt-BR" sz="2400" dirty="0" smtClean="0"/>
          </a:p>
          <a:p>
            <a:pPr marL="82296" indent="0" algn="just">
              <a:buNone/>
            </a:pPr>
            <a:r>
              <a:rPr lang="pt-BR" sz="2400" dirty="0"/>
              <a:t>2004 – Criação da SECAD/MEC.</a:t>
            </a:r>
          </a:p>
          <a:p>
            <a:pPr marL="82296" indent="0" algn="just">
              <a:buNone/>
            </a:pPr>
            <a:r>
              <a:rPr lang="pt-BR" sz="2400" dirty="0"/>
              <a:t>Secretaria de Educação Continuada,  Alfabetização e Diversidade.</a:t>
            </a:r>
          </a:p>
          <a:p>
            <a:pPr marL="82296" indent="0" algn="just">
              <a:buNone/>
            </a:pPr>
            <a:endParaRPr lang="pt-BR" sz="2400" dirty="0" smtClean="0"/>
          </a:p>
          <a:p>
            <a:pPr marL="82296" indent="0">
              <a:buNone/>
            </a:pPr>
            <a:endParaRPr lang="pt-BR" dirty="0"/>
          </a:p>
        </p:txBody>
      </p:sp>
    </p:spTree>
    <p:extLst>
      <p:ext uri="{BB962C8B-B14F-4D97-AF65-F5344CB8AC3E}">
        <p14:creationId xmlns:p14="http://schemas.microsoft.com/office/powerpoint/2010/main" val="399333310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1435608" y="980728"/>
            <a:ext cx="7498080" cy="5267672"/>
          </a:xfrm>
        </p:spPr>
        <p:txBody>
          <a:bodyPr>
            <a:normAutofit fontScale="92500"/>
          </a:bodyPr>
          <a:lstStyle/>
          <a:p>
            <a:pPr marL="82296" indent="0" algn="just">
              <a:buNone/>
            </a:pPr>
            <a:r>
              <a:rPr lang="pt-BR" sz="3000" dirty="0"/>
              <a:t>2005 – I Encontro Nacional de Pesquisa em Educação do Campo.</a:t>
            </a:r>
          </a:p>
          <a:p>
            <a:pPr marL="82296" indent="0" algn="just">
              <a:buNone/>
            </a:pPr>
            <a:r>
              <a:rPr lang="pt-BR" sz="3000" dirty="0"/>
              <a:t>MEC/MDA</a:t>
            </a:r>
          </a:p>
          <a:p>
            <a:pPr marL="82296" indent="0" algn="just">
              <a:buNone/>
            </a:pPr>
            <a:endParaRPr lang="pt-BR" sz="3000" dirty="0"/>
          </a:p>
          <a:p>
            <a:pPr marL="82296" indent="0" algn="just">
              <a:buNone/>
            </a:pPr>
            <a:r>
              <a:rPr lang="pt-BR" sz="3000" dirty="0"/>
              <a:t>Ampliar e aprofundar as reflexões sobre a educação do campo, com base em pesquisas e intervenções nas universidades e outros fóruns (agências de financiamento, organizações não governamentais, entre outros).</a:t>
            </a:r>
          </a:p>
          <a:p>
            <a:pPr marL="82296" indent="0" algn="just">
              <a:buNone/>
            </a:pPr>
            <a:endParaRPr lang="pt-BR" sz="3000" dirty="0"/>
          </a:p>
          <a:p>
            <a:pPr marL="82296" indent="0" algn="just">
              <a:buNone/>
            </a:pPr>
            <a:r>
              <a:rPr lang="pt-BR" sz="3000" dirty="0"/>
              <a:t>Criação de centros regionais de pesquisa.</a:t>
            </a:r>
          </a:p>
          <a:p>
            <a:pPr marL="82296" indent="0">
              <a:buNone/>
            </a:pPr>
            <a:endParaRPr lang="pt-BR" dirty="0"/>
          </a:p>
        </p:txBody>
      </p:sp>
    </p:spTree>
    <p:extLst>
      <p:ext uri="{BB962C8B-B14F-4D97-AF65-F5344CB8AC3E}">
        <p14:creationId xmlns:p14="http://schemas.microsoft.com/office/powerpoint/2010/main" val="419587632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1435608" y="692696"/>
            <a:ext cx="7498080" cy="5555704"/>
          </a:xfrm>
        </p:spPr>
        <p:txBody>
          <a:bodyPr>
            <a:normAutofit fontScale="92500" lnSpcReduction="10000"/>
          </a:bodyPr>
          <a:lstStyle/>
          <a:p>
            <a:pPr marL="82296" indent="0" algn="just">
              <a:spcBef>
                <a:spcPts val="0"/>
              </a:spcBef>
              <a:buNone/>
            </a:pPr>
            <a:r>
              <a:rPr lang="pt-BR" dirty="0"/>
              <a:t>2007 – PROCAMPO – SECAD/MEC</a:t>
            </a:r>
          </a:p>
          <a:p>
            <a:pPr marL="82296" indent="0" algn="just">
              <a:spcBef>
                <a:spcPts val="0"/>
              </a:spcBef>
              <a:buNone/>
            </a:pPr>
            <a:endParaRPr lang="pt-BR" dirty="0"/>
          </a:p>
          <a:p>
            <a:pPr marL="82296" indent="0" algn="just">
              <a:spcBef>
                <a:spcPts val="0"/>
              </a:spcBef>
              <a:buNone/>
            </a:pPr>
            <a:r>
              <a:rPr lang="pt-BR" dirty="0"/>
              <a:t>Licenciatura em Educação do Campo:</a:t>
            </a:r>
          </a:p>
          <a:p>
            <a:pPr marL="82296" indent="0" algn="just">
              <a:spcBef>
                <a:spcPts val="0"/>
              </a:spcBef>
              <a:buNone/>
            </a:pPr>
            <a:r>
              <a:rPr lang="pt-BR" dirty="0"/>
              <a:t>Cursos regulares.</a:t>
            </a:r>
          </a:p>
          <a:p>
            <a:pPr marL="82296" indent="0" algn="just">
              <a:spcBef>
                <a:spcPts val="0"/>
              </a:spcBef>
              <a:buNone/>
            </a:pPr>
            <a:endParaRPr lang="pt-BR" dirty="0"/>
          </a:p>
          <a:p>
            <a:pPr marL="82296" indent="0" algn="just">
              <a:spcBef>
                <a:spcPts val="0"/>
              </a:spcBef>
              <a:buNone/>
            </a:pPr>
            <a:r>
              <a:rPr lang="pt-BR" dirty="0"/>
              <a:t>Anos finais ensino fundamental e ensino médio.</a:t>
            </a:r>
          </a:p>
          <a:p>
            <a:pPr marL="82296" indent="0" algn="just">
              <a:spcBef>
                <a:spcPts val="0"/>
              </a:spcBef>
              <a:buNone/>
            </a:pPr>
            <a:endParaRPr lang="pt-BR" dirty="0"/>
          </a:p>
          <a:p>
            <a:pPr marL="82296" indent="0" algn="just">
              <a:spcBef>
                <a:spcPts val="0"/>
              </a:spcBef>
              <a:buNone/>
            </a:pPr>
            <a:r>
              <a:rPr lang="pt-BR" dirty="0"/>
              <a:t>Professores em exercício e educadores em experiências alternativas em </a:t>
            </a:r>
            <a:r>
              <a:rPr lang="pt-BR" dirty="0" err="1"/>
              <a:t>EdoC</a:t>
            </a:r>
            <a:r>
              <a:rPr lang="pt-BR" dirty="0" smtClean="0"/>
              <a:t>.</a:t>
            </a:r>
          </a:p>
          <a:p>
            <a:pPr marL="82296" indent="0" algn="just">
              <a:spcBef>
                <a:spcPts val="0"/>
              </a:spcBef>
              <a:buNone/>
            </a:pPr>
            <a:endParaRPr lang="pt-BR" dirty="0"/>
          </a:p>
          <a:p>
            <a:pPr marL="82296" indent="0" algn="just">
              <a:spcBef>
                <a:spcPts val="0"/>
              </a:spcBef>
              <a:buNone/>
            </a:pPr>
            <a:r>
              <a:rPr lang="pt-BR" dirty="0"/>
              <a:t>Em 2008, realização do II Encontro Nacional de Pesquisadores em Educação do Campo</a:t>
            </a:r>
            <a:r>
              <a:rPr lang="pt-BR" dirty="0" smtClean="0"/>
              <a:t>.</a:t>
            </a:r>
            <a:endParaRPr lang="pt-BR" dirty="0"/>
          </a:p>
        </p:txBody>
      </p:sp>
    </p:spTree>
    <p:extLst>
      <p:ext uri="{BB962C8B-B14F-4D97-AF65-F5344CB8AC3E}">
        <p14:creationId xmlns:p14="http://schemas.microsoft.com/office/powerpoint/2010/main" val="266560602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1435608" y="620688"/>
            <a:ext cx="7498080" cy="5627712"/>
          </a:xfrm>
        </p:spPr>
        <p:txBody>
          <a:bodyPr>
            <a:normAutofit/>
          </a:bodyPr>
          <a:lstStyle/>
          <a:p>
            <a:pPr marL="82296" indent="0">
              <a:buNone/>
            </a:pPr>
            <a:r>
              <a:rPr lang="pt-BR" sz="2400" b="1" dirty="0"/>
              <a:t>A questão da criança nômade – PIBIC 2012-2013</a:t>
            </a:r>
          </a:p>
          <a:p>
            <a:pPr marL="82296" indent="0">
              <a:buNone/>
            </a:pPr>
            <a:endParaRPr lang="pt-BR" sz="2400" dirty="0"/>
          </a:p>
          <a:p>
            <a:pPr marL="82296" indent="0" algn="just">
              <a:buNone/>
            </a:pPr>
            <a:r>
              <a:rPr lang="pt-BR" sz="2400" dirty="0"/>
              <a:t>Parecer CNE/CB 14/2011, aprovado em 07/12/2011, que caracteriza itinerância escolar direcionado a filhos de pais circenses, de parques de diversão, de teatro mambembe e de agricultores nômades que devem frequentar escola o mais perto de suas “residências”.</a:t>
            </a:r>
          </a:p>
          <a:p>
            <a:pPr marL="82296" indent="0" algn="just">
              <a:buNone/>
            </a:pPr>
            <a:r>
              <a:rPr lang="pt-BR" sz="2400" dirty="0"/>
              <a:t>Em recente pesquisa em um parque de diversões, 14 crianças de 7 a 14 anos, apenas 6 frequentam a escola, os demais acomodam-se nas dependências do parque.</a:t>
            </a:r>
          </a:p>
          <a:p>
            <a:pPr marL="82296" indent="0" algn="just">
              <a:buNone/>
            </a:pPr>
            <a:r>
              <a:rPr lang="pt-BR" sz="2400" dirty="0"/>
              <a:t>No circo instalado na periferia 6 crianças de 2 a 12 anos não estudam, uma funcionária os ensina a ler.</a:t>
            </a:r>
          </a:p>
          <a:p>
            <a:pPr marL="82296" indent="0">
              <a:buNone/>
            </a:pPr>
            <a:endParaRPr lang="pt-BR" dirty="0"/>
          </a:p>
        </p:txBody>
      </p:sp>
    </p:spTree>
    <p:extLst>
      <p:ext uri="{BB962C8B-B14F-4D97-AF65-F5344CB8AC3E}">
        <p14:creationId xmlns:p14="http://schemas.microsoft.com/office/powerpoint/2010/main" val="12878447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1435608" y="764704"/>
            <a:ext cx="7498080" cy="5483696"/>
          </a:xfrm>
        </p:spPr>
        <p:txBody>
          <a:bodyPr>
            <a:normAutofit fontScale="70000" lnSpcReduction="20000"/>
          </a:bodyPr>
          <a:lstStyle/>
          <a:p>
            <a:pPr marL="82296" indent="0" algn="just">
              <a:buNone/>
            </a:pPr>
            <a:r>
              <a:rPr lang="pt-BR" dirty="0"/>
              <a:t>Nosso estudo apontou </a:t>
            </a:r>
            <a:r>
              <a:rPr lang="pt-BR" dirty="0" smtClean="0"/>
              <a:t>para: a </a:t>
            </a:r>
            <a:r>
              <a:rPr lang="pt-BR" dirty="0"/>
              <a:t>ausência de uma ação articulada no que se refere ao processo de inclusão escolar, considerando o acompanhamento das atividades docentes e sua interlocução com a Sala de Recursos </a:t>
            </a:r>
            <a:r>
              <a:rPr lang="pt-BR" dirty="0" smtClean="0"/>
              <a:t>Multifuncionais; a </a:t>
            </a:r>
            <a:r>
              <a:rPr lang="pt-BR" dirty="0"/>
              <a:t>ênfase no atendimento das rotinas do cotidiano escolar e da observância de procedimentos burocráticos, secundarizaram, entre outras </a:t>
            </a:r>
            <a:r>
              <a:rPr lang="pt-BR" dirty="0" smtClean="0"/>
              <a:t>coisas;  </a:t>
            </a:r>
            <a:r>
              <a:rPr lang="pt-BR" dirty="0"/>
              <a:t>a reestruturação do Projeto Político-Pedagógico e a possibilidade de mobilização da escola em torno da problematização e da sistematização de um projeto escolar </a:t>
            </a:r>
            <a:r>
              <a:rPr lang="pt-BR" dirty="0" smtClean="0"/>
              <a:t>inclusivo. </a:t>
            </a:r>
            <a:r>
              <a:rPr lang="pt-BR" dirty="0"/>
              <a:t>Os alunos que </a:t>
            </a:r>
            <a:r>
              <a:rPr lang="pt-BR" dirty="0" smtClean="0"/>
              <a:t>conseguiram </a:t>
            </a:r>
            <a:r>
              <a:rPr lang="pt-BR" dirty="0"/>
              <a:t>uma condição de superação, </a:t>
            </a:r>
            <a:r>
              <a:rPr lang="pt-BR" dirty="0" smtClean="0"/>
              <a:t>contaram </a:t>
            </a:r>
            <a:r>
              <a:rPr lang="pt-BR" dirty="0"/>
              <a:t>com ajuda pedagógica externa à escola. A efetivação da inclusão escolar, por conseguinte, implica no redimensionamento das atribuições da escola como um todo, bem como, da própria reorganização escolar, no sentido de assegurar a mediação de ações colaborativas, contemplando, </a:t>
            </a:r>
            <a:r>
              <a:rPr lang="pt-BR" dirty="0" smtClean="0"/>
              <a:t>a </a:t>
            </a:r>
            <a:r>
              <a:rPr lang="pt-BR" dirty="0"/>
              <a:t>formação continuada dos professores, tendo como marco as dificuldades, os problemas e as experiências construídas no contexto escolar. </a:t>
            </a:r>
          </a:p>
          <a:p>
            <a:pPr marL="82296" indent="0">
              <a:buNone/>
            </a:pPr>
            <a:endParaRPr lang="pt-BR" dirty="0" smtClean="0"/>
          </a:p>
          <a:p>
            <a:pPr marL="82296" indent="0">
              <a:buNone/>
            </a:pPr>
            <a:endParaRPr lang="pt-BR" dirty="0"/>
          </a:p>
        </p:txBody>
      </p:sp>
    </p:spTree>
    <p:extLst>
      <p:ext uri="{BB962C8B-B14F-4D97-AF65-F5344CB8AC3E}">
        <p14:creationId xmlns:p14="http://schemas.microsoft.com/office/powerpoint/2010/main" val="584700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1435608" y="476672"/>
            <a:ext cx="7498080" cy="5771728"/>
          </a:xfrm>
        </p:spPr>
        <p:txBody>
          <a:bodyPr>
            <a:normAutofit lnSpcReduction="10000"/>
          </a:bodyPr>
          <a:lstStyle/>
          <a:p>
            <a:pPr marL="82296" indent="0">
              <a:buNone/>
            </a:pPr>
            <a:r>
              <a:rPr lang="pt-BR" b="1" dirty="0"/>
              <a:t>A questão do índio</a:t>
            </a:r>
          </a:p>
          <a:p>
            <a:pPr marL="82296" indent="0">
              <a:buNone/>
            </a:pPr>
            <a:endParaRPr lang="pt-BR" dirty="0"/>
          </a:p>
          <a:p>
            <a:pPr marL="82296" indent="0" algn="just">
              <a:buNone/>
            </a:pPr>
            <a:r>
              <a:rPr lang="pt-BR" dirty="0"/>
              <a:t>Os educadores hoje, comprometidos em desvelar a questão racial na </a:t>
            </a:r>
            <a:r>
              <a:rPr lang="pt-BR" dirty="0" err="1"/>
              <a:t>historização</a:t>
            </a:r>
            <a:r>
              <a:rPr lang="pt-BR" dirty="0"/>
              <a:t> da sociedade brasileira, </a:t>
            </a:r>
            <a:r>
              <a:rPr lang="pt-BR" dirty="0" smtClean="0"/>
              <a:t>são </a:t>
            </a:r>
            <a:r>
              <a:rPr lang="pt-BR" dirty="0"/>
              <a:t>aqueles educadores inclusivos, participantes ou simpatizantes dos movimentos ligados às minorias sociais.</a:t>
            </a:r>
          </a:p>
          <a:p>
            <a:pPr marL="82296" indent="0" algn="just">
              <a:buNone/>
            </a:pPr>
            <a:r>
              <a:rPr lang="pt-BR" dirty="0" smtClean="0"/>
              <a:t>A </a:t>
            </a:r>
            <a:r>
              <a:rPr lang="pt-BR" dirty="0"/>
              <a:t>escola entendida como uma instituição social e cultural, marcada pela diversidade precisa ser reconhecida como espaço de produção de histórias de vida.</a:t>
            </a:r>
          </a:p>
          <a:p>
            <a:pPr marL="82296" indent="0">
              <a:buNone/>
            </a:pPr>
            <a:endParaRPr lang="pt-BR" dirty="0"/>
          </a:p>
        </p:txBody>
      </p:sp>
    </p:spTree>
    <p:extLst>
      <p:ext uri="{BB962C8B-B14F-4D97-AF65-F5344CB8AC3E}">
        <p14:creationId xmlns:p14="http://schemas.microsoft.com/office/powerpoint/2010/main" val="114581400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ço Reservado para Conteúdo 3"/>
          <p:cNvSpPr>
            <a:spLocks noGrp="1"/>
          </p:cNvSpPr>
          <p:nvPr>
            <p:ph idx="1"/>
          </p:nvPr>
        </p:nvSpPr>
        <p:spPr>
          <a:xfrm>
            <a:off x="1187624" y="692696"/>
            <a:ext cx="7746064" cy="5688632"/>
          </a:xfrm>
        </p:spPr>
        <p:txBody>
          <a:bodyPr>
            <a:normAutofit fontScale="62500" lnSpcReduction="20000"/>
          </a:bodyPr>
          <a:lstStyle/>
          <a:p>
            <a:pPr marL="82296" indent="0" algn="just">
              <a:buNone/>
            </a:pPr>
            <a:r>
              <a:rPr lang="pt-BR" dirty="0"/>
              <a:t>Apesar da implantação de programas de formação de professores(as), pelo Governo Federal, a questão indígena no Brasil e em particular na Paraíba, </a:t>
            </a:r>
            <a:r>
              <a:rPr lang="pt-BR" dirty="0" smtClean="0"/>
              <a:t>caminha a passos lentos. Criou-se um curso de Formação de Professores Indígenas na UFCG, que formará em  2013,  40 professores pertencentes a Reserva Potiguara nas cidades de Rio Tinto, Marcação e Baia da Traição</a:t>
            </a:r>
            <a:endParaRPr lang="pt-BR" dirty="0"/>
          </a:p>
          <a:p>
            <a:pPr marL="82296" indent="0" algn="just">
              <a:buNone/>
            </a:pPr>
            <a:r>
              <a:rPr lang="pt-BR" dirty="0"/>
              <a:t>Existe para estas regiões paraibanas onde se situam as aldeias, facilidade de meios de comunicação e de transporte, pois em geral, as aldeias estão próximas a praias de grande movimentação turística e de sítios de plantações para exploração do coco e da cana de açúcar. Não se percebe assim, a impossibilidade de formar professores ou oferecer uma escola de qualidade, por questões geográficas ou dificuldades operacionais.</a:t>
            </a:r>
          </a:p>
          <a:p>
            <a:pPr marL="82296" indent="0" algn="just">
              <a:buNone/>
            </a:pPr>
            <a:r>
              <a:rPr lang="pt-BR" dirty="0"/>
              <a:t>A busca pela preservação da identidade e da cultura indígena é parte da luta por uma escola inclusiva, onde a diferença seja de que tipo for não seja motivo de dificuldades nas práticas pedagógicas de formação de </a:t>
            </a:r>
            <a:r>
              <a:rPr lang="pt-BR" dirty="0" smtClean="0"/>
              <a:t>professores(as</a:t>
            </a:r>
            <a:r>
              <a:rPr lang="pt-BR" dirty="0"/>
              <a:t>) ou de uma melhor e mais adequada escola ou empecilho para de manutenção e estimulo, de elaboração de um projeto político pedagógico, onde os regionalismos sirvam de conteúdos curriculares, para preservação dos valores, costumes e identidade de um povo.</a:t>
            </a:r>
          </a:p>
          <a:p>
            <a:pPr marL="82296" indent="0">
              <a:buNone/>
            </a:pPr>
            <a:endParaRPr lang="pt-BR" dirty="0"/>
          </a:p>
        </p:txBody>
      </p:sp>
    </p:spTree>
    <p:extLst>
      <p:ext uri="{BB962C8B-B14F-4D97-AF65-F5344CB8AC3E}">
        <p14:creationId xmlns:p14="http://schemas.microsoft.com/office/powerpoint/2010/main" val="370508094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1331640" y="620688"/>
            <a:ext cx="7602048" cy="5832648"/>
          </a:xfrm>
        </p:spPr>
        <p:txBody>
          <a:bodyPr>
            <a:normAutofit fontScale="77500" lnSpcReduction="20000"/>
          </a:bodyPr>
          <a:lstStyle/>
          <a:p>
            <a:pPr marL="82296" indent="0" algn="just">
              <a:buNone/>
            </a:pPr>
            <a:r>
              <a:rPr lang="pt-BR" dirty="0" smtClean="0"/>
              <a:t>Em </a:t>
            </a:r>
            <a:r>
              <a:rPr lang="pt-BR" dirty="0"/>
              <a:t>nossa pesquisa constatamos que a má qualidade de vida, a perda do poder aquisitivo, o abandono de velhos e crianças, as violências sofridas pelos mais fracos, provocadas impunemente pelos mais fortes, as injustiças sociais praticadas contra as tribos indígenas precisam ser denunciadas e evitadas, através da educação para a convivência com as diferenças. Neste norte, a escola tem um papel social fundamental.</a:t>
            </a:r>
          </a:p>
          <a:p>
            <a:pPr marL="82296" indent="0" algn="just">
              <a:buNone/>
            </a:pPr>
            <a:r>
              <a:rPr lang="pt-BR" dirty="0"/>
              <a:t>No caso do índio, a baixa da autoestima, a fragilidade instalada por constantes contatos e aculturação com o branco e seus costumes, configura a ideia de índios, com infantilidade, ingenuidade, imaturidade em oposição ao termo cidadania. A condição de participação social, que dá o tom da cidadania possível, é absorvida pelo enfraquecimento do conceito de aldeia, de tribo de nação e por ser um povo tutelado pelo Estado</a:t>
            </a:r>
            <a:r>
              <a:rPr lang="pt-BR" dirty="0" smtClean="0"/>
              <a:t>.</a:t>
            </a:r>
            <a:endParaRPr lang="pt-BR" dirty="0"/>
          </a:p>
        </p:txBody>
      </p:sp>
    </p:spTree>
    <p:extLst>
      <p:ext uri="{BB962C8B-B14F-4D97-AF65-F5344CB8AC3E}">
        <p14:creationId xmlns:p14="http://schemas.microsoft.com/office/powerpoint/2010/main" val="36260433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1435608" y="692696"/>
            <a:ext cx="7498080" cy="5555704"/>
          </a:xfrm>
        </p:spPr>
        <p:txBody>
          <a:bodyPr>
            <a:normAutofit fontScale="85000" lnSpcReduction="10000"/>
          </a:bodyPr>
          <a:lstStyle/>
          <a:p>
            <a:pPr marL="82296" indent="0" algn="just">
              <a:buNone/>
            </a:pPr>
            <a:r>
              <a:rPr lang="pt-BR" dirty="0" smtClean="0"/>
              <a:t>Por </a:t>
            </a:r>
            <a:r>
              <a:rPr lang="pt-BR" dirty="0"/>
              <a:t>outro lado, o Estatuto do Índio, embora ainda mereça modificações e avanços importantes, em seu art. 1, regula as relações dos povos indígenas com a sociedade e o Estado Brasileiro, baseado no princípio de respeito às organizações sociais, língua, crenças e tradições e direitos originários sobre as terras que tradicionalmente ocupam. Sabemos que o indígena brasileiro, precisa deixar de ser admirado apenas pela arte, pela cultura como figura de folclore ou de ser tratado como tantos outros milhares de brasileiros, meninos de rua, favelados, delinquentes, deficientes, ciganos, </a:t>
            </a:r>
            <a:r>
              <a:rPr lang="pt-BR" dirty="0" err="1"/>
              <a:t>afrodescentes</a:t>
            </a:r>
            <a:r>
              <a:rPr lang="pt-BR" dirty="0"/>
              <a:t> e idosos, que são ignorados como cidadãos.</a:t>
            </a:r>
          </a:p>
          <a:p>
            <a:pPr marL="82296" indent="0">
              <a:buNone/>
            </a:pPr>
            <a:endParaRPr lang="pt-BR" dirty="0"/>
          </a:p>
        </p:txBody>
      </p:sp>
    </p:spTree>
    <p:extLst>
      <p:ext uri="{BB962C8B-B14F-4D97-AF65-F5344CB8AC3E}">
        <p14:creationId xmlns:p14="http://schemas.microsoft.com/office/powerpoint/2010/main" val="387376209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1259632" y="620688"/>
            <a:ext cx="7674056" cy="5627712"/>
          </a:xfrm>
        </p:spPr>
        <p:txBody>
          <a:bodyPr>
            <a:normAutofit fontScale="85000" lnSpcReduction="20000"/>
          </a:bodyPr>
          <a:lstStyle/>
          <a:p>
            <a:pPr marL="82296" indent="0" algn="just">
              <a:buNone/>
            </a:pPr>
            <a:r>
              <a:rPr lang="pt-BR" dirty="0" smtClean="0"/>
              <a:t>Constatamos que as </a:t>
            </a:r>
            <a:r>
              <a:rPr lang="pt-BR" dirty="0"/>
              <a:t>relações de interação e convivência entre os alunos índios e não índios, em algumas escolas, favorecem os ideais de uma convivência fraterna e colaborativa. As reflexões aqui postas corroboram com a ideia de que a escola tem papel preponderante na promoção da sociabilização das pessoas (</a:t>
            </a:r>
            <a:r>
              <a:rPr lang="pt-BR" dirty="0" err="1" smtClean="0"/>
              <a:t>re</a:t>
            </a:r>
            <a:r>
              <a:rPr lang="pt-BR" dirty="0" smtClean="0"/>
              <a:t>)elaborando </a:t>
            </a:r>
            <a:r>
              <a:rPr lang="pt-BR" dirty="0"/>
              <a:t>os conhecimentos pedagógicos adquiridos e construindo uma autonomia pedagógica peculiar, a cada contexto histórico educativo.</a:t>
            </a:r>
          </a:p>
          <a:p>
            <a:pPr marL="82296" indent="0" algn="just">
              <a:buNone/>
            </a:pPr>
            <a:r>
              <a:rPr lang="pt-BR" dirty="0"/>
              <a:t> </a:t>
            </a:r>
            <a:r>
              <a:rPr lang="pt-BR" dirty="0" smtClean="0"/>
              <a:t>Percebeu-se </a:t>
            </a:r>
            <a:r>
              <a:rPr lang="pt-BR" dirty="0"/>
              <a:t>nas aldeias </a:t>
            </a:r>
            <a:r>
              <a:rPr lang="pt-BR" dirty="0" smtClean="0"/>
              <a:t>, </a:t>
            </a:r>
            <a:r>
              <a:rPr lang="pt-BR" dirty="0"/>
              <a:t>que em sua grande maioria, adultos e crianças foram e continuam sendo excluídos, vivem em situação de pobreza com vários vícios sociais como alcoolismo, drogas, prostituição, adquiridos da convivência com o não índio.</a:t>
            </a:r>
          </a:p>
          <a:p>
            <a:pPr marL="82296" indent="0">
              <a:buNone/>
            </a:pPr>
            <a:endParaRPr lang="pt-BR" dirty="0"/>
          </a:p>
        </p:txBody>
      </p:sp>
    </p:spTree>
    <p:extLst>
      <p:ext uri="{BB962C8B-B14F-4D97-AF65-F5344CB8AC3E}">
        <p14:creationId xmlns:p14="http://schemas.microsoft.com/office/powerpoint/2010/main" val="53562116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1259632" y="620688"/>
            <a:ext cx="7416824" cy="5544616"/>
          </a:xfrm>
        </p:spPr>
        <p:txBody>
          <a:bodyPr>
            <a:noAutofit/>
          </a:bodyPr>
          <a:lstStyle/>
          <a:p>
            <a:pPr marL="82296" indent="0" algn="just">
              <a:buNone/>
            </a:pPr>
            <a:r>
              <a:rPr lang="pt-BR" sz="2400" b="1" dirty="0"/>
              <a:t>A questão do </a:t>
            </a:r>
            <a:r>
              <a:rPr lang="pt-BR" sz="2400" b="1" dirty="0" smtClean="0"/>
              <a:t>negro</a:t>
            </a:r>
          </a:p>
          <a:p>
            <a:pPr marL="82296" indent="0" algn="just">
              <a:buNone/>
            </a:pPr>
            <a:r>
              <a:rPr lang="pt-BR" sz="2400" dirty="0"/>
              <a:t/>
            </a:r>
            <a:br>
              <a:rPr lang="pt-BR" sz="2400" dirty="0"/>
            </a:br>
            <a:r>
              <a:rPr lang="pt-BR" sz="2400" dirty="0"/>
              <a:t>C</a:t>
            </a:r>
            <a:r>
              <a:rPr lang="pt-BR" sz="2400" dirty="0" smtClean="0"/>
              <a:t>ontinuando </a:t>
            </a:r>
            <a:r>
              <a:rPr lang="pt-BR" sz="2400" dirty="0"/>
              <a:t>nossa pesquisa sobre diversidade e formação </a:t>
            </a:r>
            <a:r>
              <a:rPr lang="pt-BR" sz="2400" dirty="0" smtClean="0"/>
              <a:t>docente, algumas </a:t>
            </a:r>
            <a:r>
              <a:rPr lang="pt-BR" sz="2400" dirty="0"/>
              <a:t>questões </a:t>
            </a:r>
            <a:r>
              <a:rPr lang="pt-BR" sz="2400" dirty="0" smtClean="0"/>
              <a:t>se colocam</a:t>
            </a:r>
            <a:r>
              <a:rPr lang="pt-BR" sz="2400" dirty="0"/>
              <a:t>:</a:t>
            </a:r>
            <a:br>
              <a:rPr lang="pt-BR" sz="2400" dirty="0"/>
            </a:br>
            <a:r>
              <a:rPr lang="pt-BR" sz="2400" dirty="0"/>
              <a:t>Em que disciplinas do Curso de Pedagogia, enquanto espaço institucional de formação profissional, o futuro docente tem oportunidade de preparar-se para discutir com seus alunos as contribuições do povo negro, </a:t>
            </a:r>
            <a:r>
              <a:rPr lang="pt-BR" sz="2400" dirty="0" smtClean="0"/>
              <a:t>para sociedade paraibana?</a:t>
            </a:r>
          </a:p>
          <a:p>
            <a:pPr marL="82296" indent="0" algn="just">
              <a:buNone/>
            </a:pPr>
            <a:r>
              <a:rPr lang="pt-BR" sz="2400" dirty="0" smtClean="0"/>
              <a:t>Como </a:t>
            </a:r>
            <a:r>
              <a:rPr lang="pt-BR" sz="2400" dirty="0"/>
              <a:t>está sendo trabalhado ou não, em sala de aula, o legado das populações negras para a sociedade paraibana? </a:t>
            </a:r>
          </a:p>
        </p:txBody>
      </p:sp>
    </p:spTree>
    <p:extLst>
      <p:ext uri="{BB962C8B-B14F-4D97-AF65-F5344CB8AC3E}">
        <p14:creationId xmlns:p14="http://schemas.microsoft.com/office/powerpoint/2010/main" val="199430049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ício">
  <a:themeElements>
    <a:clrScheme name="Solstício">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ício">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ício">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Tema do Office">
  <a:themeElements>
    <a:clrScheme name="Escritório">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610</TotalTime>
  <Words>2925</Words>
  <Application>Microsoft Office PowerPoint</Application>
  <PresentationFormat>Apresentação na tela (4:3)</PresentationFormat>
  <Paragraphs>111</Paragraphs>
  <Slides>26</Slides>
  <Notes>0</Notes>
  <HiddenSlides>0</HiddenSlides>
  <MMClips>0</MMClips>
  <ScaleCrop>false</ScaleCrop>
  <HeadingPairs>
    <vt:vector size="4" baseType="variant">
      <vt:variant>
        <vt:lpstr>Tema</vt:lpstr>
      </vt:variant>
      <vt:variant>
        <vt:i4>1</vt:i4>
      </vt:variant>
      <vt:variant>
        <vt:lpstr>Títulos de slides</vt:lpstr>
      </vt:variant>
      <vt:variant>
        <vt:i4>26</vt:i4>
      </vt:variant>
    </vt:vector>
  </HeadingPairs>
  <TitlesOfParts>
    <vt:vector size="27" baseType="lpstr">
      <vt:lpstr>Solstício</vt:lpstr>
      <vt:lpstr>QUEBRANDO O SILÊNCIO A CAMINHO DO RECONHECIMENTO: REVISITANDO AS TRILHAS DA INCLUSÃO E DA DIVERSIDADE COM UM OLHAR VOLTADO A FORMAÇÃO DE PROFESSORES</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REVISITANDO AS TRILHAS DA INCLUSÃO E DA DIVERSIDADE COM UM OLHAR VOLTADO A FORMAÇÃO DE PROFESSORES</dc:title>
  <dc:creator>AMBIENTE16B</dc:creator>
  <cp:lastModifiedBy>AMBIENTE16B</cp:lastModifiedBy>
  <cp:revision>65</cp:revision>
  <cp:lastPrinted>2012-10-17T14:59:03Z</cp:lastPrinted>
  <dcterms:created xsi:type="dcterms:W3CDTF">2012-10-09T13:56:47Z</dcterms:created>
  <dcterms:modified xsi:type="dcterms:W3CDTF">2012-10-17T15:00:11Z</dcterms:modified>
</cp:coreProperties>
</file>