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26"/>
  </p:notesMasterIdLst>
  <p:sldIdLst>
    <p:sldId id="256" r:id="rId2"/>
    <p:sldId id="284" r:id="rId3"/>
    <p:sldId id="341" r:id="rId4"/>
    <p:sldId id="342" r:id="rId5"/>
    <p:sldId id="274" r:id="rId6"/>
    <p:sldId id="317" r:id="rId7"/>
    <p:sldId id="318" r:id="rId8"/>
    <p:sldId id="319" r:id="rId9"/>
    <p:sldId id="321" r:id="rId10"/>
    <p:sldId id="323" r:id="rId11"/>
    <p:sldId id="324" r:id="rId12"/>
    <p:sldId id="325" r:id="rId13"/>
    <p:sldId id="326" r:id="rId14"/>
    <p:sldId id="334" r:id="rId15"/>
    <p:sldId id="336" r:id="rId16"/>
    <p:sldId id="337" r:id="rId17"/>
    <p:sldId id="340" r:id="rId18"/>
    <p:sldId id="348" r:id="rId19"/>
    <p:sldId id="349" r:id="rId20"/>
    <p:sldId id="343" r:id="rId21"/>
    <p:sldId id="344" r:id="rId22"/>
    <p:sldId id="345" r:id="rId23"/>
    <p:sldId id="346" r:id="rId24"/>
    <p:sldId id="347" r:id="rId2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00" autoAdjust="0"/>
    <p:restoredTop sz="99645" autoAdjust="0"/>
  </p:normalViewPr>
  <p:slideViewPr>
    <p:cSldViewPr>
      <p:cViewPr varScale="1">
        <p:scale>
          <a:sx n="50" d="100"/>
          <a:sy n="50" d="100"/>
        </p:scale>
        <p:origin x="-34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CCAABE-6525-4272-A34A-0050D5F5B41C}" type="datetimeFigureOut">
              <a:rPr lang="pt-BR" smtClean="0"/>
              <a:pPr/>
              <a:t>22/10/2012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40822-778F-4B0A-B2EC-AAC8D9681C4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59463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/>
          </a:p>
        </p:txBody>
      </p:sp>
      <p:sp>
        <p:nvSpPr>
          <p:cNvPr id="13316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A15CB27-EE6A-44C4-B1D2-47B5E230C83E}" type="slidenum">
              <a:rPr lang="en-US" sz="1200" smtClean="0"/>
              <a:pPr/>
              <a:t>14</a:t>
            </a:fld>
            <a:endParaRPr lang="en-US" sz="1200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Espaço Reservado para Anotaçõ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/>
          </a:p>
        </p:txBody>
      </p:sp>
      <p:sp>
        <p:nvSpPr>
          <p:cNvPr id="15364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CFE4A4A-0D6E-4B89-A789-3F312A0A1084}" type="slidenum">
              <a:rPr lang="en-US" sz="1200" smtClean="0"/>
              <a:pPr/>
              <a:t>15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/>
          </a:p>
        </p:txBody>
      </p:sp>
      <p:sp>
        <p:nvSpPr>
          <p:cNvPr id="1638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023EB74-5687-45CA-8225-E3CE077C7ABB}" type="slidenum">
              <a:rPr lang="en-US" sz="1200" smtClean="0"/>
              <a:pPr/>
              <a:t>16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395739-74C4-4C62-A36B-DEC6496D185C}" type="slidenum">
              <a:rPr lang="pt-BR" smtClean="0"/>
              <a:pPr/>
              <a:t>18</a:t>
            </a:fld>
            <a:endParaRPr lang="pt-BR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763A-6BC2-4CD9-B5F2-DFB9171A1A13}" type="datetimeFigureOut">
              <a:rPr lang="pt-BR" smtClean="0"/>
              <a:pPr/>
              <a:t>22/10/2012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DD35A-59E2-4783-9394-3C7A57CD6B7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763A-6BC2-4CD9-B5F2-DFB9171A1A13}" type="datetimeFigureOut">
              <a:rPr lang="pt-BR" smtClean="0"/>
              <a:pPr/>
              <a:t>22/10/2012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DD35A-59E2-4783-9394-3C7A57CD6B7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763A-6BC2-4CD9-B5F2-DFB9171A1A13}" type="datetimeFigureOut">
              <a:rPr lang="pt-BR" smtClean="0"/>
              <a:pPr/>
              <a:t>22/10/2012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DD35A-59E2-4783-9394-3C7A57CD6B7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3716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1370013" y="1676400"/>
            <a:ext cx="3810000" cy="411480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332413" y="1676400"/>
            <a:ext cx="3810000" cy="411480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FF9E6-8709-4578-96C3-0571F88B2CE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830479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763A-6BC2-4CD9-B5F2-DFB9171A1A13}" type="datetimeFigureOut">
              <a:rPr lang="pt-BR" smtClean="0"/>
              <a:pPr/>
              <a:t>22/10/2012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DD35A-59E2-4783-9394-3C7A57CD6B7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763A-6BC2-4CD9-B5F2-DFB9171A1A13}" type="datetimeFigureOut">
              <a:rPr lang="pt-BR" smtClean="0"/>
              <a:pPr/>
              <a:t>22/10/2012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DD35A-59E2-4783-9394-3C7A57CD6B7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763A-6BC2-4CD9-B5F2-DFB9171A1A13}" type="datetimeFigureOut">
              <a:rPr lang="pt-BR" smtClean="0"/>
              <a:pPr/>
              <a:t>22/10/2012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DD35A-59E2-4783-9394-3C7A57CD6B7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763A-6BC2-4CD9-B5F2-DFB9171A1A13}" type="datetimeFigureOut">
              <a:rPr lang="pt-BR" smtClean="0"/>
              <a:pPr/>
              <a:t>22/10/2012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DD35A-59E2-4783-9394-3C7A57CD6B7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763A-6BC2-4CD9-B5F2-DFB9171A1A13}" type="datetimeFigureOut">
              <a:rPr lang="pt-BR" smtClean="0"/>
              <a:pPr/>
              <a:t>22/10/2012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DD35A-59E2-4783-9394-3C7A57CD6B7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763A-6BC2-4CD9-B5F2-DFB9171A1A13}" type="datetimeFigureOut">
              <a:rPr lang="pt-BR" smtClean="0"/>
              <a:pPr/>
              <a:t>22/10/2012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DD35A-59E2-4783-9394-3C7A57CD6B7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763A-6BC2-4CD9-B5F2-DFB9171A1A13}" type="datetimeFigureOut">
              <a:rPr lang="pt-BR" smtClean="0"/>
              <a:pPr/>
              <a:t>22/10/2012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DD35A-59E2-4783-9394-3C7A57CD6B76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763A-6BC2-4CD9-B5F2-DFB9171A1A13}" type="datetimeFigureOut">
              <a:rPr lang="pt-BR" smtClean="0"/>
              <a:pPr/>
              <a:t>22/10/2012</a:t>
            </a:fld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CDD35A-59E2-4783-9394-3C7A57CD6B76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CDD35A-59E2-4783-9394-3C7A57CD6B76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931763A-6BC2-4CD9-B5F2-DFB9171A1A13}" type="datetimeFigureOut">
              <a:rPr lang="pt-BR" smtClean="0"/>
              <a:pPr/>
              <a:t>22/10/2012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facordao@uol.com.br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Planilha_do_Microsoft_Office_Excel_97-20031.xls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7920880" cy="1728192"/>
          </a:xfrm>
        </p:spPr>
        <p:txBody>
          <a:bodyPr>
            <a:noAutofit/>
          </a:bodyPr>
          <a:lstStyle/>
          <a:p>
            <a:pPr algn="ctr"/>
            <a:r>
              <a:rPr lang="pt-B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XXXIX REUNIÃO PLENÁRIA DO FÓRUM NACIONAL</a:t>
            </a:r>
            <a:br>
              <a:rPr lang="pt-B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DOS CONSELHOS ESTADUAIS DE EDUCAÇÃO EM FLORIANÓPOLIS</a:t>
            </a:r>
            <a:br>
              <a:rPr lang="pt-B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t-BR" sz="2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9512" y="1916832"/>
            <a:ext cx="8064896" cy="4752528"/>
          </a:xfrm>
        </p:spPr>
        <p:txBody>
          <a:bodyPr>
            <a:normAutofit/>
          </a:bodyPr>
          <a:lstStyle/>
          <a:p>
            <a:pPr algn="ctr"/>
            <a:r>
              <a:rPr lang="pt-BR" sz="3200" b="1" dirty="0" smtClean="0">
                <a:solidFill>
                  <a:schemeClr val="tx1"/>
                </a:solidFill>
              </a:rPr>
              <a:t>Formas de Regime de Colaboração para a melhoria da Formação Docente da Educação Básica</a:t>
            </a:r>
            <a:endParaRPr lang="pt-BR" sz="3200" dirty="0">
              <a:solidFill>
                <a:schemeClr val="tx1"/>
              </a:solidFill>
            </a:endParaRPr>
          </a:p>
          <a:p>
            <a:pPr algn="ctr"/>
            <a:endParaRPr lang="pt-BR" dirty="0"/>
          </a:p>
          <a:p>
            <a:pPr algn="ctr"/>
            <a:endParaRPr lang="pt-BR" dirty="0" smtClean="0"/>
          </a:p>
          <a:p>
            <a:pPr algn="ctr"/>
            <a:endParaRPr lang="pt-BR" dirty="0"/>
          </a:p>
          <a:p>
            <a:pPr algn="ctr"/>
            <a:endParaRPr lang="pt-BR" dirty="0" smtClean="0"/>
          </a:p>
          <a:p>
            <a:pPr algn="ctr"/>
            <a:endParaRPr lang="pt-BR" dirty="0" smtClean="0"/>
          </a:p>
          <a:p>
            <a:pPr algn="ctr"/>
            <a:endParaRPr lang="pt-BR" dirty="0"/>
          </a:p>
          <a:p>
            <a:pPr algn="r"/>
            <a:r>
              <a:rPr lang="pt-BR" sz="1700" dirty="0" smtClean="0">
                <a:solidFill>
                  <a:schemeClr val="tx1"/>
                </a:solidFill>
              </a:rPr>
              <a:t>Francisco Aparecido Cordão</a:t>
            </a:r>
          </a:p>
          <a:p>
            <a:pPr algn="r"/>
            <a:r>
              <a:rPr lang="pt-BR" sz="1700" dirty="0" smtClean="0">
                <a:solidFill>
                  <a:schemeClr val="tx1"/>
                </a:solidFill>
              </a:rPr>
              <a:t>Conselheiro da Câmara de Educação Básica do CNE</a:t>
            </a:r>
          </a:p>
          <a:p>
            <a:pPr algn="r"/>
            <a:r>
              <a:rPr lang="pt-BR" sz="1700" dirty="0" smtClean="0">
                <a:solidFill>
                  <a:schemeClr val="tx1"/>
                </a:solidFill>
                <a:hlinkClick r:id="rId2"/>
              </a:rPr>
              <a:t>facordao@uol.com.br</a:t>
            </a:r>
            <a:r>
              <a:rPr lang="pt-BR" sz="1700" dirty="0" smtClean="0"/>
              <a:t> </a:t>
            </a:r>
            <a:endParaRPr lang="pt-BR" sz="1700" dirty="0"/>
          </a:p>
        </p:txBody>
      </p:sp>
    </p:spTree>
    <p:extLst>
      <p:ext uri="{BB962C8B-B14F-4D97-AF65-F5344CB8AC3E}">
        <p14:creationId xmlns="" xmlns:p14="http://schemas.microsoft.com/office/powerpoint/2010/main" val="334600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7992888" cy="1152128"/>
          </a:xfrm>
        </p:spPr>
        <p:txBody>
          <a:bodyPr>
            <a:normAutofit/>
          </a:bodyPr>
          <a:lstStyle/>
          <a:p>
            <a:pPr algn="ctr"/>
            <a:r>
              <a:rPr 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Diretrizes para a Formação de Professores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340768"/>
            <a:ext cx="8064896" cy="5256584"/>
          </a:xfrm>
        </p:spPr>
        <p:txBody>
          <a:bodyPr>
            <a:normAutofit/>
          </a:bodyPr>
          <a:lstStyle/>
          <a:p>
            <a:r>
              <a:rPr lang="pt-BR" sz="2000" dirty="0"/>
              <a:t>A formação inicial </a:t>
            </a:r>
            <a:r>
              <a:rPr lang="pt-BR" sz="2000" dirty="0" smtClean="0"/>
              <a:t>dos docentes deve </a:t>
            </a:r>
            <a:r>
              <a:rPr lang="pt-BR" sz="2000" dirty="0"/>
              <a:t>garantir os conhecimentos da </a:t>
            </a:r>
            <a:r>
              <a:rPr lang="pt-BR" sz="2000" dirty="0" smtClean="0"/>
              <a:t>escolaridade básica dos alunos da Educação Básica.</a:t>
            </a:r>
            <a:endParaRPr lang="pt-BR" sz="2000" dirty="0"/>
          </a:p>
          <a:p>
            <a:r>
              <a:rPr lang="pt-BR" sz="2000" dirty="0"/>
              <a:t>O desenvolvimento </a:t>
            </a:r>
            <a:r>
              <a:rPr lang="pt-BR" sz="2000" dirty="0" smtClean="0"/>
              <a:t>de professores competentes exige </a:t>
            </a:r>
            <a:r>
              <a:rPr lang="pt-BR" sz="2000" dirty="0"/>
              <a:t>que a formação </a:t>
            </a:r>
            <a:r>
              <a:rPr lang="pt-BR" sz="2000" dirty="0" smtClean="0"/>
              <a:t>docente contemple </a:t>
            </a:r>
            <a:r>
              <a:rPr lang="pt-BR" sz="2000" dirty="0"/>
              <a:t>os diferentes âmbitos do conhecimento profissional do </a:t>
            </a:r>
            <a:r>
              <a:rPr lang="pt-BR" sz="2000" dirty="0" smtClean="0"/>
              <a:t>magistério, em termos de zelo pela aprendizagem dos alunos.</a:t>
            </a:r>
            <a:endParaRPr lang="pt-BR" sz="2000" dirty="0"/>
          </a:p>
          <a:p>
            <a:r>
              <a:rPr lang="pt-BR" sz="2000" dirty="0"/>
              <a:t>A seleção dos conteúdos das áreas de ensino da educação básica deve orientar-se por </a:t>
            </a:r>
            <a:r>
              <a:rPr lang="pt-BR" sz="2000" dirty="0" smtClean="0"/>
              <a:t>aquilo </a:t>
            </a:r>
            <a:r>
              <a:rPr lang="pt-BR" sz="2000" dirty="0"/>
              <a:t>que os professores irão ensinar nas diferentes etapas da </a:t>
            </a:r>
            <a:r>
              <a:rPr lang="pt-BR" sz="2000" dirty="0" smtClean="0"/>
              <a:t>escolaridade, indo além desses conteúdos.</a:t>
            </a:r>
            <a:endParaRPr lang="pt-BR" sz="2000" dirty="0"/>
          </a:p>
          <a:p>
            <a:r>
              <a:rPr lang="pt-BR" sz="2000" dirty="0"/>
              <a:t>Os conteúdos a serem ensinados na </a:t>
            </a:r>
            <a:r>
              <a:rPr lang="pt-BR" sz="2000" dirty="0" smtClean="0"/>
              <a:t>escolaridade </a:t>
            </a:r>
            <a:r>
              <a:rPr lang="pt-BR" sz="2000" dirty="0"/>
              <a:t>básica devem ser tratados de modo articulado com suas didáticas </a:t>
            </a:r>
            <a:r>
              <a:rPr lang="pt-BR" sz="2000" dirty="0" smtClean="0"/>
              <a:t>específicas.</a:t>
            </a:r>
            <a:endParaRPr lang="pt-BR" sz="2000" dirty="0"/>
          </a:p>
          <a:p>
            <a:r>
              <a:rPr lang="pt-BR" sz="2000" dirty="0"/>
              <a:t>A avaliação deve ter como finalidade </a:t>
            </a:r>
            <a:r>
              <a:rPr lang="pt-BR" sz="2000" dirty="0" smtClean="0"/>
              <a:t>a </a:t>
            </a:r>
            <a:r>
              <a:rPr lang="pt-BR" sz="2000" dirty="0"/>
              <a:t>orientação do trabalho dos formadores, a autonomia dos futuros professores em relação ao seu processo de aprendizagem e à qualificação de profissionais em condições de iniciar a </a:t>
            </a:r>
            <a:r>
              <a:rPr lang="pt-BR" sz="2000" dirty="0" smtClean="0"/>
              <a:t>carreira com certa segurança.</a:t>
            </a:r>
            <a:endParaRPr lang="pt-BR" sz="2000" dirty="0"/>
          </a:p>
        </p:txBody>
      </p:sp>
    </p:spTree>
    <p:extLst>
      <p:ext uri="{BB962C8B-B14F-4D97-AF65-F5344CB8AC3E}">
        <p14:creationId xmlns="" xmlns:p14="http://schemas.microsoft.com/office/powerpoint/2010/main" val="224472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88913"/>
            <a:ext cx="8064897" cy="904875"/>
          </a:xfrm>
        </p:spPr>
        <p:txBody>
          <a:bodyPr>
            <a:noAutofit/>
          </a:bodyPr>
          <a:lstStyle/>
          <a:p>
            <a:pPr algn="ctr"/>
            <a:r>
              <a:rPr 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Competências a serem desenvolvidas na formação para a Educação Básica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341438"/>
            <a:ext cx="8136904" cy="5327922"/>
          </a:xfrm>
        </p:spPr>
        <p:txBody>
          <a:bodyPr>
            <a:normAutofit/>
          </a:bodyPr>
          <a:lstStyle/>
          <a:p>
            <a:r>
              <a:rPr lang="pt-BR" sz="1800" dirty="0"/>
              <a:t>Comprometimento com os valores da sociedade </a:t>
            </a:r>
            <a:r>
              <a:rPr lang="pt-BR" sz="1800" dirty="0" smtClean="0"/>
              <a:t>democrática.</a:t>
            </a:r>
            <a:endParaRPr lang="pt-BR" sz="1800" dirty="0"/>
          </a:p>
          <a:p>
            <a:r>
              <a:rPr lang="pt-BR" sz="1800" dirty="0"/>
              <a:t>Compreensão do papel social da </a:t>
            </a:r>
            <a:r>
              <a:rPr lang="pt-BR" sz="1800" dirty="0" smtClean="0"/>
              <a:t>Escola na formação do cidadão.</a:t>
            </a:r>
            <a:endParaRPr lang="pt-BR" sz="1800" dirty="0"/>
          </a:p>
          <a:p>
            <a:r>
              <a:rPr lang="pt-BR" sz="1800" dirty="0"/>
              <a:t>Domínio dos conteúdos a serem socializados, dos seus significados em diferentes contextos e de sua articulação </a:t>
            </a:r>
            <a:r>
              <a:rPr lang="pt-BR" sz="1800" dirty="0" smtClean="0"/>
              <a:t>interdisciplinar (diálogo entre as especialidades é essencial na execução da matriz dos programas).</a:t>
            </a:r>
            <a:endParaRPr lang="pt-BR" sz="1800" dirty="0"/>
          </a:p>
          <a:p>
            <a:r>
              <a:rPr lang="pt-BR" sz="1800" dirty="0"/>
              <a:t>Domínio dos </a:t>
            </a:r>
            <a:r>
              <a:rPr lang="pt-BR" sz="1800" dirty="0" smtClean="0"/>
              <a:t>conhecimentos pedagógicos para ensinar e orientar seus alunos nas trilhas da aprendizagem permanente.</a:t>
            </a:r>
            <a:endParaRPr lang="pt-BR" sz="1800" dirty="0"/>
          </a:p>
          <a:p>
            <a:r>
              <a:rPr lang="pt-BR" sz="1800" dirty="0"/>
              <a:t>Conhecimento dos processos de </a:t>
            </a:r>
            <a:r>
              <a:rPr lang="pt-BR" sz="1800" dirty="0" smtClean="0"/>
              <a:t>investigação, </a:t>
            </a:r>
            <a:r>
              <a:rPr lang="pt-BR" sz="1800" dirty="0"/>
              <a:t>que possibilitem o aperfeiçoamento </a:t>
            </a:r>
            <a:r>
              <a:rPr lang="pt-BR" sz="1800" dirty="0" smtClean="0"/>
              <a:t>contínuo da </a:t>
            </a:r>
            <a:r>
              <a:rPr lang="pt-BR" sz="1800" dirty="0"/>
              <a:t>prática </a:t>
            </a:r>
            <a:r>
              <a:rPr lang="pt-BR" sz="1800" dirty="0" smtClean="0"/>
              <a:t>pedagógica.</a:t>
            </a:r>
            <a:endParaRPr lang="pt-BR" sz="1800" dirty="0"/>
          </a:p>
          <a:p>
            <a:r>
              <a:rPr lang="pt-BR" sz="1800" dirty="0"/>
              <a:t>Gerenciamento do próprio desenvolvimento </a:t>
            </a:r>
            <a:r>
              <a:rPr lang="pt-BR" sz="1800" dirty="0" smtClean="0"/>
              <a:t>profissional e pessoal.</a:t>
            </a:r>
            <a:endParaRPr lang="pt-BR" sz="1800" dirty="0"/>
          </a:p>
          <a:p>
            <a:r>
              <a:rPr lang="pt-BR" sz="1800" dirty="0"/>
              <a:t>Cultura geral e </a:t>
            </a:r>
            <a:r>
              <a:rPr lang="pt-BR" sz="1800" dirty="0" smtClean="0"/>
              <a:t>profissional atualizada e criativa.</a:t>
            </a:r>
            <a:endParaRPr lang="pt-BR" sz="1800" dirty="0"/>
          </a:p>
          <a:p>
            <a:r>
              <a:rPr lang="pt-BR" sz="1800" dirty="0"/>
              <a:t>Conhecimento sobre </a:t>
            </a:r>
            <a:r>
              <a:rPr lang="pt-BR" sz="1800" dirty="0" smtClean="0"/>
              <a:t>a aprendizagem de crianças</a:t>
            </a:r>
            <a:r>
              <a:rPr lang="pt-BR" sz="1800" dirty="0"/>
              <a:t>, jovens e </a:t>
            </a:r>
            <a:r>
              <a:rPr lang="pt-BR" sz="1800" dirty="0" smtClean="0"/>
              <a:t>adultos.</a:t>
            </a:r>
            <a:endParaRPr lang="pt-BR" sz="1800" dirty="0"/>
          </a:p>
          <a:p>
            <a:r>
              <a:rPr lang="pt-BR" sz="1800" dirty="0"/>
              <a:t>Conhecimento sobre </a:t>
            </a:r>
            <a:r>
              <a:rPr lang="pt-BR" sz="1800" dirty="0" smtClean="0"/>
              <a:t>as dimensões cultural</a:t>
            </a:r>
            <a:r>
              <a:rPr lang="pt-BR" sz="1800" dirty="0"/>
              <a:t>, social, </a:t>
            </a:r>
            <a:r>
              <a:rPr lang="pt-BR" sz="1800" dirty="0" smtClean="0"/>
              <a:t>política, tecnológica, científica e </a:t>
            </a:r>
            <a:r>
              <a:rPr lang="pt-BR" sz="1800" dirty="0"/>
              <a:t>econômica da </a:t>
            </a:r>
            <a:r>
              <a:rPr lang="pt-BR" sz="1800" dirty="0" smtClean="0"/>
              <a:t>educação do cidadão trabalhador.</a:t>
            </a:r>
            <a:endParaRPr lang="pt-BR" sz="1800" dirty="0"/>
          </a:p>
          <a:p>
            <a:r>
              <a:rPr lang="pt-BR" sz="1800" dirty="0"/>
              <a:t>Conteúdos das áreas de conhecimento que são objeto de </a:t>
            </a:r>
            <a:r>
              <a:rPr lang="pt-BR" sz="1800" dirty="0" smtClean="0"/>
              <a:t>ensino.</a:t>
            </a:r>
            <a:endParaRPr lang="pt-BR" sz="1800" dirty="0"/>
          </a:p>
          <a:p>
            <a:r>
              <a:rPr lang="pt-BR" sz="1800" dirty="0" smtClean="0"/>
              <a:t>Conhecimento </a:t>
            </a:r>
            <a:r>
              <a:rPr lang="pt-BR" sz="1800" dirty="0"/>
              <a:t>advindo da </a:t>
            </a:r>
            <a:r>
              <a:rPr lang="pt-BR" sz="1800" dirty="0" smtClean="0"/>
              <a:t>experiência de ensino para a promoção da aprendizagem permanente, para continuar aprendendo.</a:t>
            </a:r>
            <a:endParaRPr lang="pt-BR" sz="1800" dirty="0"/>
          </a:p>
        </p:txBody>
      </p:sp>
    </p:spTree>
    <p:extLst>
      <p:ext uri="{BB962C8B-B14F-4D97-AF65-F5344CB8AC3E}">
        <p14:creationId xmlns="" xmlns:p14="http://schemas.microsoft.com/office/powerpoint/2010/main" val="276489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064896" cy="1080120"/>
          </a:xfrm>
        </p:spPr>
        <p:txBody>
          <a:bodyPr>
            <a:normAutofit/>
          </a:bodyPr>
          <a:lstStyle/>
          <a:p>
            <a:pPr algn="ctr"/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Organização Institucional da </a:t>
            </a:r>
            <a:r>
              <a:rPr 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Formação de </a:t>
            </a: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Professores </a:t>
            </a:r>
            <a:endParaRPr lang="pt-B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484784"/>
            <a:ext cx="8064896" cy="482483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Tx/>
              <a:buChar char="•"/>
            </a:pPr>
            <a:r>
              <a:rPr lang="pt-BR" sz="1900" dirty="0"/>
              <a:t>A organização das escolas destinadas à formação de docentes deve se colocar </a:t>
            </a:r>
            <a:r>
              <a:rPr lang="pt-BR" sz="1900" dirty="0" smtClean="0"/>
              <a:t>à </a:t>
            </a:r>
            <a:r>
              <a:rPr lang="pt-BR" sz="1900" dirty="0"/>
              <a:t>serviço do desenvolvimento de </a:t>
            </a:r>
            <a:r>
              <a:rPr lang="pt-BR" sz="1900" dirty="0" smtClean="0"/>
              <a:t>suas competências para ensinar e aprender. </a:t>
            </a:r>
            <a:endParaRPr lang="pt-BR" sz="1900" dirty="0"/>
          </a:p>
          <a:p>
            <a:pPr>
              <a:lnSpc>
                <a:spcPct val="80000"/>
              </a:lnSpc>
            </a:pPr>
            <a:r>
              <a:rPr lang="pt-BR" sz="1900" dirty="0" smtClean="0"/>
              <a:t>A </a:t>
            </a:r>
            <a:r>
              <a:rPr lang="pt-BR" sz="1900" dirty="0"/>
              <a:t>formação de professores deve ser realizada como um processo autônomo</a:t>
            </a:r>
            <a:r>
              <a:rPr lang="pt-BR" sz="1900" dirty="0" smtClean="0"/>
              <a:t>, em </a:t>
            </a:r>
            <a:r>
              <a:rPr lang="pt-BR" sz="1900" dirty="0"/>
              <a:t>curso de licenciatura plena, numa </a:t>
            </a:r>
            <a:r>
              <a:rPr lang="pt-BR" sz="1900" dirty="0" smtClean="0"/>
              <a:t>estrutura curricular que garanta sua identidade própria como profissional da educação.</a:t>
            </a:r>
            <a:endParaRPr lang="pt-BR" sz="1900" dirty="0"/>
          </a:p>
          <a:p>
            <a:pPr>
              <a:lnSpc>
                <a:spcPct val="80000"/>
              </a:lnSpc>
            </a:pPr>
            <a:r>
              <a:rPr lang="pt-BR" sz="1900" dirty="0"/>
              <a:t>Os cursos </a:t>
            </a:r>
            <a:r>
              <a:rPr lang="pt-BR" sz="1900" dirty="0" smtClean="0"/>
              <a:t>para formação </a:t>
            </a:r>
            <a:r>
              <a:rPr lang="pt-BR" sz="1900" dirty="0"/>
              <a:t>de professores devem manter estreita parceria com institutos,departamentos e </a:t>
            </a:r>
            <a:r>
              <a:rPr lang="pt-BR" sz="1900" dirty="0" smtClean="0"/>
              <a:t>outros cursos de </a:t>
            </a:r>
            <a:r>
              <a:rPr lang="pt-BR" sz="1900" dirty="0"/>
              <a:t>áreas específicas.</a:t>
            </a:r>
          </a:p>
          <a:p>
            <a:pPr>
              <a:lnSpc>
                <a:spcPct val="80000"/>
              </a:lnSpc>
            </a:pPr>
            <a:r>
              <a:rPr lang="pt-BR" sz="1900" dirty="0"/>
              <a:t>As instituições formadoras devem constituir direção e colegiados próprios, que formulem seu projeto pedagógico </a:t>
            </a:r>
            <a:r>
              <a:rPr lang="pt-BR" sz="1900" dirty="0" smtClean="0"/>
              <a:t>para a formação </a:t>
            </a:r>
            <a:r>
              <a:rPr lang="pt-BR" sz="1900" dirty="0"/>
              <a:t>de professores, articulem as unidades acadêmicas envolvidas e, a partir do projeto, tomem as decisões sobre </a:t>
            </a:r>
            <a:r>
              <a:rPr lang="pt-BR" sz="1900" dirty="0" smtClean="0"/>
              <a:t>os currículos, a organização institucional </a:t>
            </a:r>
            <a:r>
              <a:rPr lang="pt-BR" sz="1900" dirty="0"/>
              <a:t>e </a:t>
            </a:r>
            <a:r>
              <a:rPr lang="pt-BR" sz="1900" dirty="0" smtClean="0"/>
              <a:t>as </a:t>
            </a:r>
            <a:r>
              <a:rPr lang="pt-BR" sz="1900" dirty="0"/>
              <a:t>questões administrativas.</a:t>
            </a:r>
          </a:p>
          <a:p>
            <a:pPr>
              <a:lnSpc>
                <a:spcPct val="80000"/>
              </a:lnSpc>
            </a:pPr>
            <a:r>
              <a:rPr lang="pt-BR" sz="1900" dirty="0"/>
              <a:t>As escolas </a:t>
            </a:r>
            <a:r>
              <a:rPr lang="pt-BR" sz="1900" dirty="0" smtClean="0"/>
              <a:t>encarregadas da formação </a:t>
            </a:r>
            <a:r>
              <a:rPr lang="pt-BR" sz="1900" dirty="0"/>
              <a:t>de professores devem trabalhar em interação sistemática com as escolas do sistema </a:t>
            </a:r>
            <a:r>
              <a:rPr lang="pt-BR" sz="1900" dirty="0" smtClean="0"/>
              <a:t>de ensino local da educação </a:t>
            </a:r>
            <a:r>
              <a:rPr lang="pt-BR" sz="1900" dirty="0"/>
              <a:t>básica, </a:t>
            </a:r>
            <a:r>
              <a:rPr lang="pt-BR" sz="1900" dirty="0" smtClean="0"/>
              <a:t>em todas as suas etapas, desenvolvendo projetos formativos compartilhados.</a:t>
            </a:r>
          </a:p>
          <a:p>
            <a:pPr>
              <a:lnSpc>
                <a:spcPct val="80000"/>
              </a:lnSpc>
            </a:pPr>
            <a:r>
              <a:rPr lang="pt-BR" sz="1900" dirty="0" smtClean="0"/>
              <a:t>Os currículos dos cursos destinados à formação de professores devem fundamentar-se nas Diretrizes Curriculares Nacionais para a Educação Básica e para todas as etapas e modalidades de ensino no âmbito da Educação Básica.</a:t>
            </a:r>
            <a:endParaRPr lang="pt-BR" sz="1900" dirty="0"/>
          </a:p>
        </p:txBody>
      </p:sp>
    </p:spTree>
    <p:extLst>
      <p:ext uri="{BB962C8B-B14F-4D97-AF65-F5344CB8AC3E}">
        <p14:creationId xmlns="" xmlns:p14="http://schemas.microsoft.com/office/powerpoint/2010/main" val="178549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88913"/>
            <a:ext cx="8136904" cy="1079500"/>
          </a:xfrm>
        </p:spPr>
        <p:txBody>
          <a:bodyPr/>
          <a:lstStyle/>
          <a:p>
            <a:pPr algn="ctr"/>
            <a:r>
              <a:rPr 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Organização Institucional da Formação de Professores </a:t>
            </a: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continuação </a:t>
            </a:r>
            <a:endParaRPr lang="pt-B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412776"/>
            <a:ext cx="8064896" cy="525658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pt-BR" sz="2100" dirty="0"/>
              <a:t>A organização institucional deve prever a formação dos formadores, incluindo na sua jornada de trabalho tempo e espaço para atividades coletivas dos docentes do curso, estudos e investigações sobre as questões referentes à aprendizagem dos professores em formação.</a:t>
            </a:r>
          </a:p>
          <a:p>
            <a:pPr>
              <a:lnSpc>
                <a:spcPct val="80000"/>
              </a:lnSpc>
            </a:pPr>
            <a:r>
              <a:rPr lang="pt-BR" sz="2100" dirty="0"/>
              <a:t>As escolas </a:t>
            </a:r>
            <a:r>
              <a:rPr lang="pt-BR" sz="2100" dirty="0" smtClean="0"/>
              <a:t>formadoras de docentes devem </a:t>
            </a:r>
            <a:r>
              <a:rPr lang="pt-BR" sz="2100" dirty="0"/>
              <a:t>garantir, com qualidade e em quantidade suficiente, recursos pedagógicos, tais como: bibliotecas, laboratórios, videoteca, entre outros, além de recursos de tecnologia da informação, para que formadores e </a:t>
            </a:r>
            <a:r>
              <a:rPr lang="pt-BR" sz="2100" dirty="0" smtClean="0"/>
              <a:t>futuros professores </a:t>
            </a:r>
            <a:r>
              <a:rPr lang="pt-BR" sz="2100" dirty="0"/>
              <a:t>realizem satisfatoriamente </a:t>
            </a:r>
            <a:r>
              <a:rPr lang="pt-BR" sz="2100" dirty="0" smtClean="0"/>
              <a:t>suas tarefas educativas.</a:t>
            </a:r>
            <a:endParaRPr lang="pt-BR" sz="2100" dirty="0"/>
          </a:p>
          <a:p>
            <a:pPr>
              <a:lnSpc>
                <a:spcPct val="80000"/>
              </a:lnSpc>
            </a:pPr>
            <a:r>
              <a:rPr lang="pt-BR" sz="2100" dirty="0"/>
              <a:t>As escolas de </a:t>
            </a:r>
            <a:r>
              <a:rPr lang="pt-BR" sz="2100" dirty="0" smtClean="0"/>
              <a:t>professores devem </a:t>
            </a:r>
            <a:r>
              <a:rPr lang="pt-BR" sz="2100" dirty="0"/>
              <a:t>garantir iniciativas, parcerias, convênios, entre outros</a:t>
            </a:r>
            <a:r>
              <a:rPr lang="pt-BR" sz="2100" dirty="0" smtClean="0"/>
              <a:t>, para </a:t>
            </a:r>
            <a:r>
              <a:rPr lang="pt-BR" sz="2100" dirty="0"/>
              <a:t>a promoção de atividades culturais</a:t>
            </a:r>
            <a:r>
              <a:rPr lang="pt-BR" sz="2100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pt-BR" sz="2100" dirty="0" smtClean="0"/>
              <a:t>As Instituições de Educação Superior que se dedicam à formação de professores para a Educação Básica devem manter permanente diálogo e intercâmbio com as escolas de educação básica de seu município e região, bem como desenvolver linhas de pesquisa que subsidiem os professores na sua ação educativa, para orientar, de forma democrática, a nova clientela da escola básica nas trilhas da aprendizagem.</a:t>
            </a:r>
            <a:endParaRPr lang="pt-BR" sz="2100" dirty="0"/>
          </a:p>
        </p:txBody>
      </p:sp>
    </p:spTree>
    <p:extLst>
      <p:ext uri="{BB962C8B-B14F-4D97-AF65-F5344CB8AC3E}">
        <p14:creationId xmlns="" xmlns:p14="http://schemas.microsoft.com/office/powerpoint/2010/main" val="313871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3" name="Rectangle 5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7920880" cy="96396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Debate das Normas do CNE Sobre Formação de Professores em Comissão Bicameral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340768"/>
            <a:ext cx="8064896" cy="532859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pt-BR" sz="1700" dirty="0" smtClean="0"/>
              <a:t>Tarefa inicial: </a:t>
            </a:r>
            <a:r>
              <a:rPr lang="fr-FR" sz="1700" dirty="0" err="1" smtClean="0"/>
              <a:t>análise</a:t>
            </a:r>
            <a:r>
              <a:rPr lang="fr-FR" sz="1700" dirty="0" smtClean="0"/>
              <a:t> </a:t>
            </a:r>
            <a:r>
              <a:rPr lang="fr-FR" sz="1700" dirty="0" err="1" smtClean="0"/>
              <a:t>pormenorizada</a:t>
            </a:r>
            <a:r>
              <a:rPr lang="fr-FR" sz="1700" dirty="0" smtClean="0"/>
              <a:t> de </a:t>
            </a:r>
            <a:r>
              <a:rPr lang="fr-FR" sz="1700" dirty="0" err="1" smtClean="0"/>
              <a:t>Legislação</a:t>
            </a:r>
            <a:r>
              <a:rPr lang="fr-FR" sz="1700" dirty="0" smtClean="0"/>
              <a:t> de </a:t>
            </a:r>
            <a:r>
              <a:rPr lang="fr-FR" sz="1700" dirty="0" err="1" smtClean="0"/>
              <a:t>ensino</a:t>
            </a:r>
            <a:r>
              <a:rPr lang="fr-FR" sz="1700" dirty="0" smtClean="0"/>
              <a:t> e dos </a:t>
            </a:r>
            <a:r>
              <a:rPr lang="fr-FR" sz="1700" dirty="0" err="1" smtClean="0"/>
              <a:t>atos</a:t>
            </a:r>
            <a:r>
              <a:rPr lang="fr-FR" sz="1700" dirty="0" smtClean="0"/>
              <a:t> </a:t>
            </a:r>
            <a:r>
              <a:rPr lang="fr-FR" sz="1700" dirty="0" err="1" smtClean="0"/>
              <a:t>normativos</a:t>
            </a:r>
            <a:r>
              <a:rPr lang="fr-FR" sz="1700" dirty="0" smtClean="0"/>
              <a:t> (</a:t>
            </a:r>
            <a:r>
              <a:rPr lang="fr-FR" sz="1700" dirty="0" err="1" smtClean="0"/>
              <a:t>Resoluções</a:t>
            </a:r>
            <a:r>
              <a:rPr lang="fr-FR" sz="1700" dirty="0" smtClean="0"/>
              <a:t> e </a:t>
            </a:r>
            <a:r>
              <a:rPr lang="fr-FR" sz="1700" dirty="0" err="1" smtClean="0"/>
              <a:t>Pareceres</a:t>
            </a:r>
            <a:r>
              <a:rPr lang="fr-FR" sz="1700" dirty="0" smtClean="0"/>
              <a:t> </a:t>
            </a:r>
            <a:r>
              <a:rPr lang="fr-FR" sz="1700" dirty="0" err="1" smtClean="0"/>
              <a:t>aprovados</a:t>
            </a:r>
            <a:r>
              <a:rPr lang="fr-FR" sz="1700" dirty="0" smtClean="0"/>
              <a:t> </a:t>
            </a:r>
            <a:r>
              <a:rPr lang="fr-FR" sz="1700" dirty="0" err="1" smtClean="0"/>
              <a:t>pelo</a:t>
            </a:r>
            <a:r>
              <a:rPr lang="fr-FR" sz="1700" dirty="0" smtClean="0"/>
              <a:t> CNE)  </a:t>
            </a:r>
            <a:r>
              <a:rPr lang="pt-BR" sz="1700" dirty="0" smtClean="0"/>
              <a:t>sobre Formação Inicial e Continuada de Professores;</a:t>
            </a:r>
          </a:p>
          <a:p>
            <a:pPr marL="342900" lvl="1">
              <a:buClr>
                <a:schemeClr val="accent1"/>
              </a:buClr>
              <a:defRPr/>
            </a:pPr>
            <a:r>
              <a:rPr lang="pt-BR" sz="1700" dirty="0" smtClean="0"/>
              <a:t>Complexidade: resoluções e pareceres; temáticas e concepções, programas especiais de formação, DCN´s;</a:t>
            </a:r>
          </a:p>
          <a:p>
            <a:pPr marL="342900" lvl="1">
              <a:buClr>
                <a:schemeClr val="accent1"/>
              </a:buClr>
              <a:defRPr/>
            </a:pPr>
            <a:r>
              <a:rPr lang="pt-BR" sz="1700" dirty="0" smtClean="0"/>
              <a:t>Definição temáticas relativas à </a:t>
            </a:r>
            <a:r>
              <a:rPr lang="fr-FR" sz="1700" dirty="0" err="1" smtClean="0"/>
              <a:t>formação</a:t>
            </a:r>
            <a:r>
              <a:rPr lang="fr-FR" sz="1700" dirty="0" smtClean="0"/>
              <a:t> </a:t>
            </a:r>
            <a:r>
              <a:rPr lang="fr-FR" sz="1700" dirty="0" err="1" smtClean="0"/>
              <a:t>docente</a:t>
            </a:r>
            <a:r>
              <a:rPr lang="fr-FR" sz="1700" dirty="0" smtClean="0"/>
              <a:t>: </a:t>
            </a:r>
            <a:r>
              <a:rPr lang="fr-FR" sz="1700" dirty="0" err="1" smtClean="0"/>
              <a:t>classificação</a:t>
            </a:r>
            <a:r>
              <a:rPr lang="pt-BR" sz="1700" dirty="0" smtClean="0"/>
              <a:t>,</a:t>
            </a:r>
            <a:r>
              <a:rPr lang="fr-FR" sz="1700" dirty="0" smtClean="0"/>
              <a:t> </a:t>
            </a:r>
            <a:r>
              <a:rPr lang="fr-FR" sz="1700" dirty="0" err="1" smtClean="0"/>
              <a:t>conceituação</a:t>
            </a:r>
            <a:r>
              <a:rPr lang="pt-BR" sz="1700" dirty="0" smtClean="0"/>
              <a:t> e diretrizes</a:t>
            </a:r>
            <a:r>
              <a:rPr lang="fr-FR" sz="1700" dirty="0" smtClean="0"/>
              <a:t>; </a:t>
            </a:r>
            <a:r>
              <a:rPr lang="fr-FR" sz="1700" dirty="0" err="1" smtClean="0"/>
              <a:t>níveis</a:t>
            </a:r>
            <a:r>
              <a:rPr lang="fr-FR" sz="1700" dirty="0" smtClean="0"/>
              <a:t>; </a:t>
            </a:r>
            <a:r>
              <a:rPr lang="fr-FR" sz="1700" dirty="0" err="1" smtClean="0"/>
              <a:t>formação</a:t>
            </a:r>
            <a:r>
              <a:rPr lang="fr-FR" sz="1700" dirty="0" smtClean="0"/>
              <a:t> </a:t>
            </a:r>
            <a:r>
              <a:rPr lang="pt-BR" sz="1700" dirty="0" smtClean="0"/>
              <a:t>inicial; formação continuada; </a:t>
            </a:r>
            <a:r>
              <a:rPr lang="fr-FR" sz="1700" dirty="0" smtClean="0"/>
              <a:t>formação  presencial e EAD;</a:t>
            </a:r>
            <a:r>
              <a:rPr lang="pt-BR" sz="1700" dirty="0" smtClean="0"/>
              <a:t> </a:t>
            </a:r>
            <a:r>
              <a:rPr lang="fr-FR" sz="1700" dirty="0" err="1" smtClean="0"/>
              <a:t>orientações</a:t>
            </a:r>
            <a:r>
              <a:rPr lang="fr-FR" sz="1700" dirty="0" smtClean="0"/>
              <a:t> </a:t>
            </a:r>
            <a:r>
              <a:rPr lang="fr-FR" sz="1700" dirty="0" err="1" smtClean="0"/>
              <a:t>curriculares</a:t>
            </a:r>
            <a:r>
              <a:rPr lang="fr-FR" sz="1700" dirty="0" smtClean="0"/>
              <a:t>; </a:t>
            </a:r>
            <a:r>
              <a:rPr lang="fr-FR" sz="1700" dirty="0" err="1" smtClean="0"/>
              <a:t>instituições</a:t>
            </a:r>
            <a:r>
              <a:rPr lang="pt-BR" sz="1700" dirty="0" smtClean="0"/>
              <a:t> formadoras</a:t>
            </a:r>
            <a:r>
              <a:rPr lang="fr-FR" sz="1700" dirty="0" smtClean="0"/>
              <a:t>;</a:t>
            </a:r>
            <a:r>
              <a:rPr lang="pt-BR" sz="1700" dirty="0" smtClean="0"/>
              <a:t> financiamento;</a:t>
            </a:r>
            <a:r>
              <a:rPr lang="fr-FR" sz="1700" dirty="0" smtClean="0"/>
              <a:t> </a:t>
            </a:r>
            <a:r>
              <a:rPr lang="fr-FR" sz="1700" dirty="0" err="1" smtClean="0"/>
              <a:t>valorização</a:t>
            </a:r>
            <a:r>
              <a:rPr lang="fr-FR" sz="1700" dirty="0" smtClean="0"/>
              <a:t> </a:t>
            </a:r>
            <a:r>
              <a:rPr lang="fr-FR" sz="1700" dirty="0" err="1" smtClean="0"/>
              <a:t>docente</a:t>
            </a:r>
            <a:r>
              <a:rPr lang="pt-BR" sz="1700" dirty="0" smtClean="0"/>
              <a:t>; exercício profissional</a:t>
            </a:r>
            <a:r>
              <a:rPr lang="fr-FR" sz="1700" dirty="0" smtClean="0"/>
              <a:t>.</a:t>
            </a:r>
            <a:endParaRPr lang="pt-BR" sz="1700" dirty="0" smtClean="0"/>
          </a:p>
          <a:p>
            <a:pPr marL="342900" lvl="1">
              <a:buClr>
                <a:schemeClr val="accent1"/>
              </a:buClr>
              <a:defRPr/>
            </a:pPr>
            <a:r>
              <a:rPr lang="pt-BR" sz="1700" dirty="0"/>
              <a:t>PNE, CONAE e formação de professores: subsistema?</a:t>
            </a:r>
          </a:p>
          <a:p>
            <a:pPr marL="342900" lvl="1">
              <a:buClr>
                <a:schemeClr val="accent1"/>
              </a:buClr>
              <a:defRPr/>
            </a:pPr>
            <a:r>
              <a:rPr lang="pt-BR" sz="1700" dirty="0"/>
              <a:t>A formação docente, inicial e </a:t>
            </a:r>
            <a:r>
              <a:rPr lang="pt-BR" sz="1700" dirty="0" smtClean="0"/>
              <a:t>continuada: limites </a:t>
            </a:r>
            <a:r>
              <a:rPr lang="pt-BR" sz="1700" dirty="0"/>
              <a:t>no regime de colaboração entre </a:t>
            </a:r>
            <a:r>
              <a:rPr lang="pt-BR" sz="1700" dirty="0" smtClean="0"/>
              <a:t>os Sistemas </a:t>
            </a:r>
            <a:r>
              <a:rPr lang="pt-BR" sz="1700" dirty="0"/>
              <a:t>de </a:t>
            </a:r>
            <a:r>
              <a:rPr lang="pt-BR" sz="1700" dirty="0" smtClean="0"/>
              <a:t>Ensino </a:t>
            </a:r>
            <a:r>
              <a:rPr lang="pt-BR" sz="1700" dirty="0"/>
              <a:t>e </a:t>
            </a:r>
            <a:r>
              <a:rPr lang="pt-BR" sz="1700" dirty="0" smtClean="0"/>
              <a:t>as IES:</a:t>
            </a:r>
            <a:endParaRPr lang="pt-BR" sz="1700" dirty="0"/>
          </a:p>
          <a:p>
            <a:pPr marL="617220" lvl="3">
              <a:buClr>
                <a:schemeClr val="accent1"/>
              </a:buClr>
              <a:defRPr/>
            </a:pPr>
            <a:r>
              <a:rPr lang="pt-BR" sz="1700" dirty="0"/>
              <a:t>programas especiais de formação pedagógica de docentes;</a:t>
            </a:r>
          </a:p>
          <a:p>
            <a:pPr marL="342900" lvl="2">
              <a:buClr>
                <a:schemeClr val="accent1"/>
              </a:buClr>
              <a:defRPr/>
            </a:pPr>
            <a:r>
              <a:rPr lang="pt-BR" sz="1700" dirty="0"/>
              <a:t>Conteúdos e metodologias: dissociação;</a:t>
            </a:r>
          </a:p>
          <a:p>
            <a:pPr marL="342900" lvl="2">
              <a:buClr>
                <a:schemeClr val="accent1"/>
              </a:buClr>
              <a:defRPr/>
            </a:pPr>
            <a:r>
              <a:rPr lang="pt-BR" sz="1700" dirty="0"/>
              <a:t>Aproveitamento de estudos e complementação de estudos: dinamicidade da legislação:</a:t>
            </a:r>
          </a:p>
          <a:p>
            <a:pPr marL="617220" lvl="3">
              <a:buClr>
                <a:schemeClr val="accent1"/>
              </a:buClr>
              <a:defRPr/>
            </a:pPr>
            <a:r>
              <a:rPr lang="pt-BR" sz="1700" dirty="0"/>
              <a:t>formação presencial e a distância;</a:t>
            </a:r>
          </a:p>
          <a:p>
            <a:pPr marL="342900" lvl="1">
              <a:buClr>
                <a:schemeClr val="accent1"/>
              </a:buClr>
              <a:defRPr/>
            </a:pPr>
            <a:r>
              <a:rPr lang="pt-BR" sz="1700" dirty="0"/>
              <a:t>Valorização profissional: formação, carreira, salários e condições de </a:t>
            </a:r>
            <a:r>
              <a:rPr lang="pt-BR" sz="1700" dirty="0" smtClean="0"/>
              <a:t>trabalho dos professores nas escolas de Educação Básica.</a:t>
            </a:r>
          </a:p>
        </p:txBody>
      </p:sp>
    </p:spTree>
    <p:extLst>
      <p:ext uri="{BB962C8B-B14F-4D97-AF65-F5344CB8AC3E}">
        <p14:creationId xmlns="" xmlns:p14="http://schemas.microsoft.com/office/powerpoint/2010/main" val="95633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484784"/>
            <a:ext cx="7992888" cy="5184576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Clr>
                <a:srgbClr val="FFFF00"/>
              </a:buClr>
              <a:buFont typeface="Wingdings" pitchFamily="2" charset="2"/>
              <a:buNone/>
              <a:defRPr/>
            </a:pPr>
            <a:endParaRPr lang="pt-BR" sz="800" dirty="0" smtClean="0">
              <a:latin typeface="Arial" pitchFamily="34" charset="0"/>
            </a:endParaRPr>
          </a:p>
          <a:p>
            <a:pPr marL="342900" lvl="1">
              <a:lnSpc>
                <a:spcPct val="90000"/>
              </a:lnSpc>
              <a:buClr>
                <a:schemeClr val="accent1"/>
              </a:buClr>
              <a:defRPr/>
            </a:pPr>
            <a:r>
              <a:rPr lang="pt-BR" sz="2100" dirty="0" smtClean="0"/>
              <a:t>Objetivo: Investigar sobre implementação das </a:t>
            </a:r>
            <a:r>
              <a:rPr lang="pt-BR" sz="2100" dirty="0" err="1" smtClean="0"/>
              <a:t>DCNs</a:t>
            </a:r>
            <a:r>
              <a:rPr lang="pt-BR" sz="2100" dirty="0" smtClean="0"/>
              <a:t> dos cursos de Pedagogia no país, analisando a dinâmica de sua implementação nas diversas institucionais face às indicações do Ato Normativo CNE(Resolução nº 01, 15/06/2006)</a:t>
            </a:r>
          </a:p>
          <a:p>
            <a:pPr marL="342900" lvl="1">
              <a:lnSpc>
                <a:spcPct val="90000"/>
              </a:lnSpc>
              <a:buClr>
                <a:schemeClr val="accent1"/>
              </a:buClr>
              <a:defRPr/>
            </a:pPr>
            <a:r>
              <a:rPr lang="pt-BR" sz="2100" dirty="0" smtClean="0"/>
              <a:t>Identidade e embates; </a:t>
            </a:r>
          </a:p>
          <a:p>
            <a:pPr marL="342900" lvl="1">
              <a:lnSpc>
                <a:spcPct val="90000"/>
              </a:lnSpc>
              <a:buClr>
                <a:schemeClr val="accent1"/>
              </a:buClr>
              <a:defRPr/>
            </a:pPr>
            <a:r>
              <a:rPr lang="pt-BR" sz="2100" dirty="0" smtClean="0"/>
              <a:t>ENADE: componentes específicos e formação geral;</a:t>
            </a:r>
          </a:p>
          <a:p>
            <a:pPr marL="342900" lvl="2">
              <a:lnSpc>
                <a:spcPct val="90000"/>
              </a:lnSpc>
              <a:buClr>
                <a:schemeClr val="accent1"/>
              </a:buClr>
              <a:defRPr/>
            </a:pPr>
            <a:r>
              <a:rPr lang="pt-BR" sz="2100" dirty="0" smtClean="0"/>
              <a:t>Fundamentos educacionais: 24%; </a:t>
            </a:r>
          </a:p>
          <a:p>
            <a:pPr marL="342900" lvl="2">
              <a:lnSpc>
                <a:spcPct val="90000"/>
              </a:lnSpc>
              <a:buClr>
                <a:schemeClr val="accent1"/>
              </a:buClr>
              <a:defRPr/>
            </a:pPr>
            <a:r>
              <a:rPr lang="pt-BR" sz="2100" dirty="0"/>
              <a:t>M</a:t>
            </a:r>
            <a:r>
              <a:rPr lang="pt-BR" sz="2100" dirty="0" smtClean="0"/>
              <a:t>etodologia gerais: 14%; </a:t>
            </a:r>
          </a:p>
          <a:p>
            <a:pPr marL="342900" lvl="2">
              <a:lnSpc>
                <a:spcPct val="90000"/>
              </a:lnSpc>
              <a:buClr>
                <a:schemeClr val="accent1"/>
              </a:buClr>
              <a:defRPr/>
            </a:pPr>
            <a:r>
              <a:rPr lang="pt-BR" sz="2100" dirty="0" smtClean="0"/>
              <a:t>Diversidade: 5%; </a:t>
            </a:r>
          </a:p>
          <a:p>
            <a:pPr marL="342900" lvl="2">
              <a:lnSpc>
                <a:spcPct val="90000"/>
              </a:lnSpc>
              <a:buClr>
                <a:schemeClr val="accent1"/>
              </a:buClr>
              <a:defRPr/>
            </a:pPr>
            <a:r>
              <a:rPr lang="pt-BR" sz="2100" dirty="0" smtClean="0"/>
              <a:t>Gestão escolar: 10%;</a:t>
            </a:r>
          </a:p>
          <a:p>
            <a:pPr marL="342900" lvl="2">
              <a:lnSpc>
                <a:spcPct val="90000"/>
              </a:lnSpc>
              <a:buClr>
                <a:schemeClr val="accent1"/>
              </a:buClr>
              <a:defRPr/>
            </a:pPr>
            <a:r>
              <a:rPr lang="pt-BR" sz="2100" dirty="0" smtClean="0"/>
              <a:t>Estágios supervisionados: 15%;</a:t>
            </a:r>
          </a:p>
          <a:p>
            <a:pPr marL="342900" lvl="2">
              <a:lnSpc>
                <a:spcPct val="90000"/>
              </a:lnSpc>
              <a:buClr>
                <a:schemeClr val="accent1"/>
              </a:buClr>
              <a:defRPr/>
            </a:pPr>
            <a:r>
              <a:rPr lang="pt-BR" sz="2100" dirty="0" smtClean="0"/>
              <a:t>Atividades complementares: 6%;</a:t>
            </a:r>
          </a:p>
          <a:p>
            <a:pPr marL="342900" lvl="1">
              <a:lnSpc>
                <a:spcPct val="90000"/>
              </a:lnSpc>
              <a:buClr>
                <a:schemeClr val="accent1"/>
              </a:buClr>
              <a:defRPr/>
            </a:pPr>
            <a:r>
              <a:rPr lang="pt-BR" sz="2100" dirty="0" smtClean="0"/>
              <a:t>Estágio supervisionado e distribuição semestral da CH;</a:t>
            </a:r>
          </a:p>
          <a:p>
            <a:pPr marL="342900" lvl="1">
              <a:lnSpc>
                <a:spcPct val="90000"/>
              </a:lnSpc>
              <a:buClr>
                <a:schemeClr val="accent1"/>
              </a:buClr>
              <a:defRPr/>
            </a:pPr>
            <a:r>
              <a:rPr lang="pt-BR" sz="2100" dirty="0" smtClean="0"/>
              <a:t>Metodologias específicas e gerais: fragilidade nas ênfases;</a:t>
            </a:r>
          </a:p>
          <a:p>
            <a:pPr marL="342900" lvl="1">
              <a:lnSpc>
                <a:spcPct val="90000"/>
              </a:lnSpc>
              <a:buClr>
                <a:schemeClr val="accent1"/>
              </a:buClr>
              <a:defRPr/>
            </a:pPr>
            <a:r>
              <a:rPr lang="pt-BR" sz="2100" dirty="0" smtClean="0"/>
              <a:t>Atividades complementares e TCC ou similar;</a:t>
            </a:r>
          </a:p>
          <a:p>
            <a:pPr marL="342900" lvl="1">
              <a:lnSpc>
                <a:spcPct val="90000"/>
              </a:lnSpc>
              <a:buClr>
                <a:schemeClr val="accent1"/>
              </a:buClr>
              <a:defRPr/>
            </a:pPr>
            <a:r>
              <a:rPr lang="pt-BR" sz="2100" dirty="0" smtClean="0"/>
              <a:t>Predomínio de oferta privada e universitária.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188640"/>
            <a:ext cx="8029400" cy="108012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t-BR" sz="2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Avaliação da implantação das novas diretrizes nacionais dos Cursos de Pedagogia</a:t>
            </a:r>
          </a:p>
        </p:txBody>
      </p:sp>
    </p:spTree>
    <p:extLst>
      <p:ext uri="{BB962C8B-B14F-4D97-AF65-F5344CB8AC3E}">
        <p14:creationId xmlns="" xmlns:p14="http://schemas.microsoft.com/office/powerpoint/2010/main" val="280735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260648"/>
            <a:ext cx="7920879" cy="1008112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pt-BR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Avaliação da implantação das diretrizes curriculares para a formação de professores nos Cursos de Licenciatura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340768"/>
            <a:ext cx="7992888" cy="5328591"/>
          </a:xfrm>
        </p:spPr>
        <p:txBody>
          <a:bodyPr>
            <a:noAutofit/>
          </a:bodyPr>
          <a:lstStyle/>
          <a:p>
            <a:pPr marL="92075" lvl="2" indent="0">
              <a:lnSpc>
                <a:spcPct val="110000"/>
              </a:lnSpc>
              <a:buClr>
                <a:schemeClr val="accent1"/>
              </a:buClr>
              <a:buNone/>
              <a:defRPr/>
            </a:pPr>
            <a:r>
              <a:rPr lang="pt-BR" sz="1600" dirty="0" smtClean="0"/>
              <a:t>Objetivo</a:t>
            </a:r>
            <a:r>
              <a:rPr lang="pt-BR" sz="1600" dirty="0"/>
              <a:t>: investigar a implementação das </a:t>
            </a:r>
            <a:r>
              <a:rPr lang="pt-BR" sz="1600" dirty="0" err="1"/>
              <a:t>DCN´s</a:t>
            </a:r>
            <a:r>
              <a:rPr lang="pt-BR" sz="1600" dirty="0"/>
              <a:t> para a Formação de Professores da EB (Resoluções CNE/CP </a:t>
            </a:r>
            <a:r>
              <a:rPr lang="pt-BR" sz="1600" dirty="0" smtClean="0"/>
              <a:t> nº</a:t>
            </a:r>
            <a:r>
              <a:rPr lang="pt-BR" sz="1600" baseline="30000" dirty="0" smtClean="0"/>
              <a:t>s  </a:t>
            </a:r>
            <a:r>
              <a:rPr lang="pt-BR" sz="1600" dirty="0" smtClean="0"/>
              <a:t>1/2002 </a:t>
            </a:r>
            <a:r>
              <a:rPr lang="pt-BR" sz="1600" dirty="0"/>
              <a:t>E </a:t>
            </a:r>
            <a:r>
              <a:rPr lang="pt-BR" sz="1600" dirty="0" smtClean="0"/>
              <a:t>2/2002), </a:t>
            </a:r>
            <a:r>
              <a:rPr lang="pt-BR" sz="1600" dirty="0"/>
              <a:t>nos Cursos de Artes Visuais, Biologia, Ciências Sociais, Educação Física, Filosofia, Física, Geografia, História, Letras, Matemática, Música, Teatro e Química</a:t>
            </a:r>
          </a:p>
          <a:p>
            <a:pPr marL="342900" lvl="3">
              <a:lnSpc>
                <a:spcPct val="110000"/>
              </a:lnSpc>
              <a:buClr>
                <a:schemeClr val="accent1"/>
              </a:buClr>
              <a:defRPr/>
            </a:pPr>
            <a:r>
              <a:rPr lang="pt-BR" dirty="0" smtClean="0"/>
              <a:t>obediência dos cursos ao tempo mínimo de integralização dos cursos;</a:t>
            </a:r>
          </a:p>
          <a:p>
            <a:pPr marL="342900" lvl="3">
              <a:lnSpc>
                <a:spcPct val="110000"/>
              </a:lnSpc>
              <a:buClr>
                <a:schemeClr val="accent1"/>
              </a:buClr>
              <a:defRPr/>
            </a:pPr>
            <a:r>
              <a:rPr lang="pt-BR" dirty="0" smtClean="0"/>
              <a:t>Grande variação na Carga horária mínima exigida para a integralização curricular; </a:t>
            </a:r>
          </a:p>
          <a:p>
            <a:pPr marL="342900" lvl="3">
              <a:lnSpc>
                <a:spcPct val="110000"/>
              </a:lnSpc>
              <a:buClr>
                <a:schemeClr val="accent1"/>
              </a:buClr>
              <a:defRPr/>
            </a:pPr>
            <a:r>
              <a:rPr lang="pt-BR" dirty="0" smtClean="0"/>
              <a:t>Há grande variação, com o registro, inclusive, de Cargas horárias inferiores ao que determina o Parecer CNE /CP 2/2002</a:t>
            </a:r>
            <a:r>
              <a:rPr lang="pt-BR" dirty="0"/>
              <a:t>;</a:t>
            </a:r>
            <a:endParaRPr lang="pt-BR" dirty="0" smtClean="0"/>
          </a:p>
          <a:p>
            <a:pPr marL="342900" lvl="3">
              <a:lnSpc>
                <a:spcPct val="110000"/>
              </a:lnSpc>
              <a:buClr>
                <a:schemeClr val="accent1"/>
              </a:buClr>
              <a:defRPr/>
            </a:pPr>
            <a:r>
              <a:rPr lang="pt-BR" dirty="0" smtClean="0"/>
              <a:t>Observa-se, por outro lado, que das 52 matrizes curriculares examinadas, cerca de 60% situa a carga horária do curso acima das 2.800 horas/aula; </a:t>
            </a:r>
          </a:p>
          <a:p>
            <a:pPr marL="342900" lvl="3">
              <a:lnSpc>
                <a:spcPct val="110000"/>
              </a:lnSpc>
              <a:buClr>
                <a:schemeClr val="accent1"/>
              </a:buClr>
              <a:defRPr/>
            </a:pPr>
            <a:r>
              <a:rPr lang="pt-BR" dirty="0"/>
              <a:t>Resquícios da persistência do </a:t>
            </a:r>
            <a:r>
              <a:rPr lang="pt-BR" dirty="0" smtClean="0"/>
              <a:t>tradicional modelo 3+1;</a:t>
            </a:r>
            <a:endParaRPr lang="pt-BR" dirty="0"/>
          </a:p>
          <a:p>
            <a:pPr marL="342900" lvl="3">
              <a:lnSpc>
                <a:spcPct val="110000"/>
              </a:lnSpc>
              <a:buClr>
                <a:schemeClr val="accent1"/>
              </a:buClr>
              <a:defRPr/>
            </a:pPr>
            <a:r>
              <a:rPr lang="pt-BR" dirty="0" smtClean="0"/>
              <a:t>Imprecisão </a:t>
            </a:r>
            <a:r>
              <a:rPr lang="pt-BR" dirty="0"/>
              <a:t>das </a:t>
            </a:r>
            <a:r>
              <a:rPr lang="pt-BR" dirty="0" smtClean="0"/>
              <a:t>matrizes curriculares, especialmente </a:t>
            </a:r>
            <a:r>
              <a:rPr lang="pt-BR" dirty="0"/>
              <a:t>no que tange às Práticas de </a:t>
            </a:r>
            <a:r>
              <a:rPr lang="pt-BR" dirty="0" smtClean="0"/>
              <a:t>Ensino;</a:t>
            </a:r>
            <a:endParaRPr lang="pt-BR" dirty="0"/>
          </a:p>
          <a:p>
            <a:pPr marL="342900" lvl="3">
              <a:lnSpc>
                <a:spcPct val="110000"/>
              </a:lnSpc>
              <a:buClr>
                <a:schemeClr val="accent1"/>
              </a:buClr>
              <a:defRPr/>
            </a:pPr>
            <a:r>
              <a:rPr lang="pt-BR" dirty="0"/>
              <a:t>Estágio </a:t>
            </a:r>
            <a:r>
              <a:rPr lang="pt-BR" dirty="0" smtClean="0"/>
              <a:t>Supervisionado dissociado da matriz curricular;</a:t>
            </a:r>
            <a:endParaRPr lang="pt-BR" dirty="0"/>
          </a:p>
          <a:p>
            <a:pPr marL="342900" lvl="3">
              <a:lnSpc>
                <a:spcPct val="110000"/>
              </a:lnSpc>
              <a:buClr>
                <a:schemeClr val="accent1"/>
              </a:buClr>
              <a:defRPr/>
            </a:pPr>
            <a:r>
              <a:rPr lang="pt-BR" dirty="0" smtClean="0"/>
              <a:t>Incipientes propostas de TCC/Monografias e similares; </a:t>
            </a:r>
            <a:endParaRPr lang="pt-BR" dirty="0"/>
          </a:p>
          <a:p>
            <a:pPr marL="342900" lvl="3">
              <a:lnSpc>
                <a:spcPct val="110000"/>
              </a:lnSpc>
              <a:buClr>
                <a:schemeClr val="accent1"/>
              </a:buClr>
              <a:defRPr/>
            </a:pPr>
            <a:r>
              <a:rPr lang="pt-BR" dirty="0"/>
              <a:t>Descompasso entre conteúdos </a:t>
            </a:r>
            <a:r>
              <a:rPr lang="pt-BR" dirty="0" smtClean="0"/>
              <a:t>explicitados nas matrizes curriculares e </a:t>
            </a:r>
            <a:r>
              <a:rPr lang="pt-BR" dirty="0"/>
              <a:t>nas provas aplicadas no </a:t>
            </a:r>
            <a:r>
              <a:rPr lang="pt-BR" dirty="0" smtClean="0"/>
              <a:t>ENADE. </a:t>
            </a:r>
          </a:p>
        </p:txBody>
      </p:sp>
    </p:spTree>
    <p:extLst>
      <p:ext uri="{BB962C8B-B14F-4D97-AF65-F5344CB8AC3E}">
        <p14:creationId xmlns="" xmlns:p14="http://schemas.microsoft.com/office/powerpoint/2010/main" val="260296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136904" cy="108012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Formação e Condição Docente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7504" y="1340768"/>
            <a:ext cx="8208912" cy="532859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defRPr/>
            </a:pPr>
            <a:r>
              <a:rPr lang="pt-BR" sz="2000" dirty="0" smtClean="0"/>
              <a:t>Necessidade de repensar </a:t>
            </a:r>
            <a:r>
              <a:rPr lang="pt-BR" sz="2000" dirty="0"/>
              <a:t>a formação dos professores para que possam enfrentar as novas e diversificadas tarefas que lhes são confiadas na sala de aula e além dela.</a:t>
            </a:r>
          </a:p>
          <a:p>
            <a:pPr>
              <a:lnSpc>
                <a:spcPct val="110000"/>
              </a:lnSpc>
              <a:defRPr/>
            </a:pPr>
            <a:r>
              <a:rPr lang="pt-BR" sz="2000" dirty="0"/>
              <a:t>A função </a:t>
            </a:r>
            <a:r>
              <a:rPr lang="pt-BR" sz="2000" dirty="0" smtClean="0"/>
              <a:t>docente deve orientar a concepção da </a:t>
            </a:r>
            <a:r>
              <a:rPr lang="pt-BR" sz="2000" dirty="0"/>
              <a:t>formação </a:t>
            </a:r>
            <a:r>
              <a:rPr lang="pt-BR" sz="2000" dirty="0" smtClean="0"/>
              <a:t>a ser adotada </a:t>
            </a:r>
            <a:r>
              <a:rPr lang="pt-BR" sz="2000" dirty="0"/>
              <a:t>nos cursos de </a:t>
            </a:r>
            <a:r>
              <a:rPr lang="pt-BR" sz="2000" dirty="0" smtClean="0"/>
              <a:t>Licenciatura, incluindo Pedagogia. </a:t>
            </a:r>
            <a:endParaRPr lang="pt-BR" sz="2000" dirty="0"/>
          </a:p>
          <a:p>
            <a:pPr>
              <a:lnSpc>
                <a:spcPct val="110000"/>
              </a:lnSpc>
              <a:defRPr/>
            </a:pPr>
            <a:r>
              <a:rPr lang="pt-BR" sz="2000" dirty="0" smtClean="0"/>
              <a:t>O Artigo 61 da LDB, além de exigir a associação </a:t>
            </a:r>
            <a:r>
              <a:rPr lang="pt-BR" sz="2000" dirty="0"/>
              <a:t>entre teorias e </a:t>
            </a:r>
            <a:r>
              <a:rPr lang="pt-BR" sz="2000" dirty="0" smtClean="0"/>
              <a:t>práticas, exige sólida formação básica que garantam os </a:t>
            </a:r>
            <a:r>
              <a:rPr lang="pt-BR" sz="2000" dirty="0"/>
              <a:t>fundamentos da formação dos profissionais da educação.</a:t>
            </a:r>
          </a:p>
          <a:p>
            <a:pPr>
              <a:lnSpc>
                <a:spcPct val="110000"/>
              </a:lnSpc>
              <a:defRPr/>
            </a:pPr>
            <a:r>
              <a:rPr lang="pt-BR" sz="2000" dirty="0"/>
              <a:t>Desafio: política </a:t>
            </a:r>
            <a:r>
              <a:rPr lang="pt-BR" sz="2000" dirty="0" smtClean="0"/>
              <a:t>efetiva, em regime de colaboração entre os Sistemas de Ensino para a formação </a:t>
            </a:r>
            <a:r>
              <a:rPr lang="pt-BR" sz="2000" dirty="0"/>
              <a:t>inicial e continuada de </a:t>
            </a:r>
            <a:r>
              <a:rPr lang="pt-BR" sz="2000" dirty="0" smtClean="0"/>
              <a:t>professores competentes para o ensino na Educação Básica.</a:t>
            </a:r>
          </a:p>
          <a:p>
            <a:pPr marL="342900" lvl="2">
              <a:lnSpc>
                <a:spcPct val="110000"/>
              </a:lnSpc>
              <a:buClr>
                <a:schemeClr val="accent1"/>
              </a:buClr>
              <a:buSzTx/>
              <a:defRPr/>
            </a:pPr>
            <a:r>
              <a:rPr lang="pt-BR" sz="2000" dirty="0" smtClean="0"/>
              <a:t>Proposta da Comissão Bicameral: realização </a:t>
            </a:r>
            <a:r>
              <a:rPr lang="pt-BR" sz="2000" dirty="0"/>
              <a:t>de audiências </a:t>
            </a:r>
            <a:r>
              <a:rPr lang="pt-BR" sz="2000" dirty="0" smtClean="0"/>
              <a:t>públicas nacionais, a </a:t>
            </a:r>
            <a:r>
              <a:rPr lang="pt-BR" sz="2000" dirty="0"/>
              <a:t>partir de documento </a:t>
            </a:r>
            <a:r>
              <a:rPr lang="pt-BR" sz="2000" dirty="0" smtClean="0"/>
              <a:t>base, de organicidade </a:t>
            </a:r>
            <a:r>
              <a:rPr lang="pt-BR" sz="2000" dirty="0"/>
              <a:t>das normas CNE por meio de pareceres e </a:t>
            </a:r>
            <a:r>
              <a:rPr lang="pt-BR" sz="2000" dirty="0" smtClean="0"/>
              <a:t>resoluções</a:t>
            </a:r>
            <a:r>
              <a:rPr lang="pt-BR" sz="2000" dirty="0"/>
              <a:t>.</a:t>
            </a:r>
          </a:p>
          <a:p>
            <a:pPr>
              <a:spcBef>
                <a:spcPts val="1800"/>
              </a:spcBef>
            </a:pPr>
            <a:endParaRPr lang="pt-BR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800"/>
              </a:spcBef>
            </a:pPr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171382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7992888" cy="1143570"/>
          </a:xfrm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UNESCO e OIT: Os pilares da educação na sociedade do conhecimento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395537" y="1484785"/>
            <a:ext cx="7848871" cy="4968552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pt-BR" sz="2000" dirty="0" smtClean="0"/>
              <a:t>UNESCO:Relatório Jaques </a:t>
            </a:r>
            <a:r>
              <a:rPr lang="pt-BR" sz="2000" dirty="0" err="1" smtClean="0"/>
              <a:t>Delors</a:t>
            </a:r>
            <a:endParaRPr lang="pt-BR" sz="2000" dirty="0" smtClean="0"/>
          </a:p>
          <a:p>
            <a:pPr marL="708660" lvl="2">
              <a:lnSpc>
                <a:spcPct val="110000"/>
              </a:lnSpc>
              <a:buClr>
                <a:schemeClr val="accent1"/>
              </a:buClr>
              <a:defRPr/>
            </a:pPr>
            <a:r>
              <a:rPr lang="pt-BR" sz="2000" dirty="0" smtClean="0"/>
              <a:t>Aprender a conhecer</a:t>
            </a:r>
          </a:p>
          <a:p>
            <a:pPr marL="708660" lvl="2">
              <a:lnSpc>
                <a:spcPct val="110000"/>
              </a:lnSpc>
              <a:buClr>
                <a:schemeClr val="accent1"/>
              </a:buClr>
              <a:defRPr/>
            </a:pPr>
            <a:r>
              <a:rPr lang="pt-BR" sz="2000" dirty="0" smtClean="0"/>
              <a:t>Aprender a fazer</a:t>
            </a:r>
          </a:p>
          <a:p>
            <a:pPr marL="708660" lvl="2">
              <a:lnSpc>
                <a:spcPct val="110000"/>
              </a:lnSpc>
              <a:buClr>
                <a:schemeClr val="accent1"/>
              </a:buClr>
              <a:defRPr/>
            </a:pPr>
            <a:r>
              <a:rPr lang="pt-BR" sz="2000" dirty="0" smtClean="0"/>
              <a:t>Aprender a conviver</a:t>
            </a:r>
          </a:p>
          <a:p>
            <a:pPr marL="708660" lvl="2">
              <a:lnSpc>
                <a:spcPct val="110000"/>
              </a:lnSpc>
              <a:buClr>
                <a:schemeClr val="accent1"/>
              </a:buClr>
              <a:defRPr/>
            </a:pPr>
            <a:r>
              <a:rPr lang="pt-BR" sz="2000" dirty="0" smtClean="0"/>
              <a:t>Aprender a ser</a:t>
            </a:r>
          </a:p>
          <a:p>
            <a:pPr>
              <a:lnSpc>
                <a:spcPct val="110000"/>
              </a:lnSpc>
              <a:defRPr/>
            </a:pPr>
            <a:endParaRPr lang="pt-BR" sz="2000" dirty="0" smtClean="0"/>
          </a:p>
          <a:p>
            <a:pPr>
              <a:lnSpc>
                <a:spcPct val="110000"/>
              </a:lnSpc>
              <a:defRPr/>
            </a:pPr>
            <a:r>
              <a:rPr lang="pt-BR" sz="2000" dirty="0" smtClean="0"/>
              <a:t>OIT: Resolução nº 195/2004 (compromissos a serem assumidos por governos, empresários e trabalhadores para desenvolvimento das pessoas)</a:t>
            </a:r>
          </a:p>
          <a:p>
            <a:pPr marL="708660" lvl="2">
              <a:lnSpc>
                <a:spcPct val="110000"/>
              </a:lnSpc>
              <a:buClr>
                <a:schemeClr val="accent1"/>
              </a:buClr>
              <a:defRPr/>
            </a:pPr>
            <a:r>
              <a:rPr lang="pt-BR" sz="2000" dirty="0" smtClean="0"/>
              <a:t>Capacidade de aprendizagem permanente</a:t>
            </a:r>
          </a:p>
          <a:p>
            <a:pPr marL="708660" lvl="2">
              <a:lnSpc>
                <a:spcPct val="110000"/>
              </a:lnSpc>
              <a:buClr>
                <a:schemeClr val="accent1"/>
              </a:buClr>
              <a:defRPr/>
            </a:pPr>
            <a:r>
              <a:rPr lang="pt-BR" sz="2000" dirty="0" smtClean="0"/>
              <a:t>Compromissos com a qualificação para o trabalho e o desenvolvimento de sua competência profissional;</a:t>
            </a:r>
          </a:p>
          <a:p>
            <a:pPr marL="708660" lvl="2">
              <a:lnSpc>
                <a:spcPct val="110000"/>
              </a:lnSpc>
              <a:buClr>
                <a:schemeClr val="accent1"/>
              </a:buClr>
              <a:defRPr/>
            </a:pPr>
            <a:r>
              <a:rPr lang="pt-BR" sz="2000" dirty="0" smtClean="0"/>
              <a:t>Educação Básica de qualidade, formação profissional inicial adequada como qualificação para aprendizagem permanente.</a:t>
            </a:r>
          </a:p>
        </p:txBody>
      </p:sp>
    </p:spTree>
    <p:extLst>
      <p:ext uri="{BB962C8B-B14F-4D97-AF65-F5344CB8AC3E}">
        <p14:creationId xmlns="" xmlns:p14="http://schemas.microsoft.com/office/powerpoint/2010/main" val="17400248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124744"/>
            <a:ext cx="7992888" cy="5544616"/>
          </a:xfrm>
        </p:spPr>
        <p:txBody>
          <a:bodyPr>
            <a:normAutofit/>
          </a:bodyPr>
          <a:lstStyle/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pt-BR" sz="1800" b="1" dirty="0" smtClean="0"/>
              <a:t>“</a:t>
            </a:r>
            <a:r>
              <a:rPr lang="pt-BR" sz="1800" dirty="0" smtClean="0"/>
              <a:t>O principal objetivo da educação é criar pessoas capazes de fazer novas coisas, não simplesmente de repetir o que outras gerações fizeram – pessoas criativas, inventivas e descobridores.</a:t>
            </a:r>
          </a:p>
          <a:p>
            <a:pPr marL="0" indent="0" algn="just" eaLnBrk="1" hangingPunct="1">
              <a:buFont typeface="Wingdings" pitchFamily="2" charset="2"/>
              <a:buNone/>
              <a:defRPr/>
            </a:pPr>
            <a:endParaRPr lang="pt-BR" sz="1800" dirty="0" smtClean="0"/>
          </a:p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pt-BR" sz="1800" dirty="0" smtClean="0"/>
              <a:t>O segundo objetivo da educação é formar mentes que possam ser críticas, possam verificar e não aceitar o que lhes é oferecido. O maior perigo, hoje, é o dos slogans, opiniões coletivas, tendências de pensamento </a:t>
            </a:r>
            <a:r>
              <a:rPr lang="pt-BR" sz="1800" dirty="0" err="1" smtClean="0"/>
              <a:t>ready</a:t>
            </a:r>
            <a:r>
              <a:rPr lang="pt-BR" sz="1800" dirty="0" smtClean="0"/>
              <a:t> </a:t>
            </a:r>
            <a:r>
              <a:rPr lang="pt-BR" sz="1800" dirty="0" err="1" smtClean="0"/>
              <a:t>made</a:t>
            </a:r>
            <a:r>
              <a:rPr lang="pt-BR" sz="1800" dirty="0" smtClean="0"/>
              <a:t>.</a:t>
            </a:r>
          </a:p>
          <a:p>
            <a:pPr marL="0" indent="0" algn="just" eaLnBrk="1" hangingPunct="1">
              <a:buFont typeface="Wingdings" pitchFamily="2" charset="2"/>
              <a:buNone/>
              <a:defRPr/>
            </a:pPr>
            <a:endParaRPr lang="pt-BR" sz="1800" dirty="0" smtClean="0"/>
          </a:p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pt-BR" sz="1800" dirty="0" smtClean="0"/>
              <a:t>Temos que estar aptos a resistir individualmente, a criticar, a distinguir entre o que está provado e o que ainda não está. </a:t>
            </a:r>
          </a:p>
          <a:p>
            <a:pPr marL="0" indent="0" algn="just" eaLnBrk="1" hangingPunct="1">
              <a:buFont typeface="Wingdings" pitchFamily="2" charset="2"/>
              <a:buNone/>
              <a:defRPr/>
            </a:pPr>
            <a:endParaRPr lang="pt-BR" sz="1800" dirty="0" smtClean="0"/>
          </a:p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pt-BR" sz="1800" dirty="0" smtClean="0"/>
              <a:t>Portanto, precisamos de discípulos ativos, que aprendam cedo a encontrar as coisas por si mesmos, em parte por sua atividade espontânea e, em parte, pelo material que preparamos para eles; que aprendam cedo a dizer o que é verificável e o que é simplesmente a primeira idéia que lhes veio.” </a:t>
            </a:r>
            <a:endParaRPr lang="pt-BR" sz="1800" i="1" dirty="0" smtClean="0"/>
          </a:p>
          <a:p>
            <a:pPr marL="273050" indent="-273050" algn="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pt-BR" sz="1800" i="1" dirty="0" smtClean="0"/>
              <a:t>Piaget</a:t>
            </a:r>
            <a:endParaRPr lang="pt-BR" sz="1800" i="1" dirty="0" smtClean="0">
              <a:solidFill>
                <a:srgbClr val="000000"/>
              </a:solidFill>
            </a:endParaRPr>
          </a:p>
        </p:txBody>
      </p:sp>
      <p:sp>
        <p:nvSpPr>
          <p:cNvPr id="361475" name="Text Box 3"/>
          <p:cNvSpPr txBox="1">
            <a:spLocks noChangeArrowheads="1"/>
          </p:cNvSpPr>
          <p:nvPr/>
        </p:nvSpPr>
        <p:spPr bwMode="auto">
          <a:xfrm>
            <a:off x="179512" y="214313"/>
            <a:ext cx="81786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sz="3600" b="1" spc="-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Concluindo ...</a:t>
            </a:r>
          </a:p>
        </p:txBody>
      </p:sp>
    </p:spTree>
    <p:extLst>
      <p:ext uri="{BB962C8B-B14F-4D97-AF65-F5344CB8AC3E}">
        <p14:creationId xmlns="" xmlns:p14="http://schemas.microsoft.com/office/powerpoint/2010/main" val="408291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3127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pt-BR" sz="1200" dirty="0">
                <a:latin typeface="Calibri" pitchFamily="34" charset="0"/>
                <a:cs typeface="Times New Roman" pitchFamily="18" charset="0"/>
              </a:rPr>
              <a:t>   </a:t>
            </a:r>
            <a:endParaRPr lang="pt-BR" dirty="0">
              <a:latin typeface="Calibri" pitchFamily="34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50825" y="1052513"/>
            <a:ext cx="93614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pt-BR" dirty="0">
              <a:latin typeface="Calibri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-427038" y="582613"/>
            <a:ext cx="977901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pt-BR" dirty="0">
              <a:latin typeface="Calibri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-300038" y="582613"/>
            <a:ext cx="723901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pt-BR" dirty="0">
              <a:latin typeface="Calibri" pitchFamily="34" charset="0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23850" y="1341438"/>
            <a:ext cx="8820150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pt-BR" dirty="0"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pt-BR" dirty="0">
              <a:latin typeface="Calibri" pitchFamily="34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50825" y="836613"/>
            <a:ext cx="8642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pt-BR" dirty="0">
              <a:latin typeface="Calibri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-352425" y="582613"/>
            <a:ext cx="7239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pt-BR" dirty="0">
              <a:latin typeface="Calibri" pitchFamily="34" charset="0"/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1306513" y="582613"/>
            <a:ext cx="8763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pt-BR" dirty="0">
              <a:latin typeface="Calibri" pitchFamily="34" charset="0"/>
            </a:endParaRPr>
          </a:p>
        </p:txBody>
      </p:sp>
      <p:graphicFrame>
        <p:nvGraphicFramePr>
          <p:cNvPr id="4106" name="Object 10"/>
          <p:cNvGraphicFramePr>
            <a:graphicFrameLocks noGrp="1" noChangeAspect="1"/>
          </p:cNvGraphicFramePr>
          <p:nvPr>
            <p:ph sz="half" idx="2"/>
          </p:nvPr>
        </p:nvGraphicFramePr>
        <p:xfrm>
          <a:off x="251520" y="764704"/>
          <a:ext cx="7848872" cy="4606925"/>
        </p:xfrm>
        <a:graphic>
          <a:graphicData uri="http://schemas.openxmlformats.org/presentationml/2006/ole">
            <p:oleObj spid="_x0000_s2245" name="Planilha" r:id="rId4" imgW="5533949" imgH="3000451" progId="Excel.Sheet.8">
              <p:embed/>
            </p:oleObj>
          </a:graphicData>
        </a:graphic>
      </p:graphicFrame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179512" y="107921"/>
            <a:ext cx="81370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pt-BR" sz="3200" b="1" dirty="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Estrutura da Educação Nacional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156369" y="5517232"/>
            <a:ext cx="8304436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pt-BR" b="1" i="1" dirty="0">
                <a:latin typeface="Calibri" pitchFamily="34" charset="0"/>
              </a:rPr>
              <a:t>Observações: </a:t>
            </a:r>
          </a:p>
          <a:p>
            <a:pPr eaLnBrk="1" hangingPunct="1"/>
            <a:r>
              <a:rPr lang="pt-BR" b="1" i="1" dirty="0">
                <a:latin typeface="Calibri" pitchFamily="34" charset="0"/>
              </a:rPr>
              <a:t>* </a:t>
            </a:r>
            <a:r>
              <a:rPr lang="pt-BR" dirty="0">
                <a:latin typeface="Calibri" pitchFamily="34" charset="0"/>
              </a:rPr>
              <a:t>Vide Emenda Constitucional nº. 59/2009 (educação obrigatória dos 04 aos 17 anos)</a:t>
            </a:r>
          </a:p>
          <a:p>
            <a:pPr eaLnBrk="1" hangingPunct="1"/>
            <a:r>
              <a:rPr lang="pt-BR" dirty="0">
                <a:latin typeface="Calibri" pitchFamily="34" charset="0"/>
              </a:rPr>
              <a:t>* Vide Lei nº. 11.741/2008, que altera dispositivos  da LDB sobre Educação Profissional e Tecnológica, em especial a Educação Profissional Técnica de Nível Médio.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8100392" y="764704"/>
            <a:ext cx="216024" cy="4536504"/>
          </a:xfrm>
          <a:prstGeom prst="rect">
            <a:avLst/>
          </a:prstGeom>
          <a:solidFill>
            <a:srgbClr val="96969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sz="1200" dirty="0">
                <a:latin typeface="Calibri" pitchFamily="34" charset="0"/>
              </a:rPr>
              <a:t>Educação a Distância</a:t>
            </a:r>
          </a:p>
        </p:txBody>
      </p:sp>
    </p:spTree>
    <p:extLst>
      <p:ext uri="{BB962C8B-B14F-4D97-AF65-F5344CB8AC3E}">
        <p14:creationId xmlns="" xmlns:p14="http://schemas.microsoft.com/office/powerpoint/2010/main" val="7470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136904" cy="955576"/>
          </a:xfrm>
        </p:spPr>
        <p:txBody>
          <a:bodyPr>
            <a:no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Projeto de Resolução do </a:t>
            </a: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Parecer CNE/CEB 12/12 – I : </a:t>
            </a:r>
            <a:r>
              <a:rPr lang="pt-B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t-B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Articulação entre os Sistemas para a oferta de EAD </a:t>
            </a: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pt-B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268760"/>
            <a:ext cx="8208912" cy="5112568"/>
          </a:xfrm>
        </p:spPr>
        <p:txBody>
          <a:bodyPr>
            <a:normAutofit/>
          </a:bodyPr>
          <a:lstStyle/>
          <a:p>
            <a:pPr marL="0" indent="0" algn="just">
              <a:buNone/>
              <a:defRPr/>
            </a:pPr>
            <a:r>
              <a:rPr lang="pt-BR" sz="1800" dirty="0"/>
              <a:t>Art. 1º A presente Resolução define Diretrizes Operacionais para a articulação </a:t>
            </a:r>
            <a:r>
              <a:rPr lang="pt-BR" sz="1800" dirty="0" smtClean="0"/>
              <a:t>dos sistemas </a:t>
            </a:r>
            <a:r>
              <a:rPr lang="pt-BR" sz="1800" dirty="0"/>
              <a:t>de ensino da União, dos Estados e do Distrito Federal quanto à oferta de cursos </a:t>
            </a:r>
            <a:r>
              <a:rPr lang="pt-BR" sz="1800" dirty="0" smtClean="0"/>
              <a:t>e programas </a:t>
            </a:r>
            <a:r>
              <a:rPr lang="pt-BR" sz="1800" dirty="0"/>
              <a:t>de Educação de Jovens e Adultos e de Educação Profissional Técnica de </a:t>
            </a:r>
            <a:r>
              <a:rPr lang="pt-BR" sz="1800" dirty="0" smtClean="0"/>
              <a:t>Nível Médio </a:t>
            </a:r>
            <a:r>
              <a:rPr lang="pt-BR" sz="1800" dirty="0"/>
              <a:t>na modalidade Educação a Distância (EAD</a:t>
            </a:r>
            <a:r>
              <a:rPr lang="pt-BR" sz="1800" dirty="0" smtClean="0"/>
              <a:t>).</a:t>
            </a:r>
          </a:p>
          <a:p>
            <a:pPr marL="0" indent="0" algn="just">
              <a:buNone/>
              <a:defRPr/>
            </a:pPr>
            <a:endParaRPr lang="pt-BR" sz="1800" dirty="0"/>
          </a:p>
          <a:p>
            <a:pPr marL="0" indent="0" algn="just">
              <a:buNone/>
              <a:defRPr/>
            </a:pPr>
            <a:r>
              <a:rPr lang="pt-BR" sz="1800" dirty="0" smtClean="0"/>
              <a:t>Art. 2º As instituições do sistema federal de ensino devem se orientar pelas seguintes Diretrizes Operacionais:</a:t>
            </a:r>
          </a:p>
          <a:p>
            <a:pPr marL="0" lvl="1" indent="0" algn="just">
              <a:buClr>
                <a:schemeClr val="accent1"/>
              </a:buClr>
              <a:buNone/>
              <a:defRPr/>
            </a:pPr>
            <a:r>
              <a:rPr lang="pt-BR" sz="1800" dirty="0" smtClean="0"/>
              <a:t>I - Oferta de EAD no âmbito da própria Unidade Federada:</a:t>
            </a:r>
          </a:p>
          <a:p>
            <a:pPr marL="0" lvl="2" indent="0" algn="just">
              <a:buClr>
                <a:schemeClr val="accent1"/>
              </a:buClr>
              <a:buNone/>
              <a:defRPr/>
            </a:pPr>
            <a:r>
              <a:rPr lang="pt-BR" dirty="0" smtClean="0"/>
              <a:t>a) o credenciamento institucional para atuar na modalidade de Educação a Distância será de competência dos órgãos próprios do Ministério da Educação e/ou do Conselho Nacional de Educação;</a:t>
            </a:r>
          </a:p>
          <a:p>
            <a:pPr marL="0" lvl="2" indent="0" algn="just">
              <a:buClr>
                <a:schemeClr val="accent1"/>
              </a:buClr>
              <a:buNone/>
              <a:defRPr/>
            </a:pPr>
            <a:r>
              <a:rPr lang="pt-BR" dirty="0" smtClean="0"/>
              <a:t>b) a primeira autorização de funcionamento será concedida pelos órgãos próprios do sistema federal de ensino ou dos serviços nacionais de aprendizagem, nos termos do art. 20 da Lei nº 12.513/2011, ou pelos órgãos próprios do MEC ou do CNE, quando for o caso;</a:t>
            </a:r>
          </a:p>
          <a:p>
            <a:pPr marL="0" lvl="2" indent="0" algn="just">
              <a:buClr>
                <a:schemeClr val="accent1"/>
              </a:buClr>
              <a:buNone/>
              <a:defRPr/>
            </a:pPr>
            <a:r>
              <a:rPr lang="pt-BR" dirty="0" smtClean="0"/>
              <a:t>c) na sequência, os novos cursos e programas serão autorizados pelos órgãos próprios do sistema federal de ensino.</a:t>
            </a:r>
          </a:p>
        </p:txBody>
      </p:sp>
    </p:spTree>
    <p:extLst>
      <p:ext uri="{BB962C8B-B14F-4D97-AF65-F5344CB8AC3E}">
        <p14:creationId xmlns="" xmlns:p14="http://schemas.microsoft.com/office/powerpoint/2010/main" val="109316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136904" cy="811560"/>
          </a:xfrm>
        </p:spPr>
        <p:txBody>
          <a:bodyPr>
            <a:noAutofit/>
          </a:bodyPr>
          <a:lstStyle/>
          <a:p>
            <a:pPr algn="ctr"/>
            <a:r>
              <a:rPr lang="pt-B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Projeto de Resolução do </a:t>
            </a: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Parecer CNE/CEB 12/12 – II : </a:t>
            </a:r>
            <a:b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Articulação entre os Sistemas para a oferta de EAD 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196752"/>
            <a:ext cx="8208912" cy="5184576"/>
          </a:xfrm>
        </p:spPr>
        <p:txBody>
          <a:bodyPr>
            <a:noAutofit/>
          </a:bodyPr>
          <a:lstStyle/>
          <a:p>
            <a:pPr marL="0" lvl="1" indent="0" algn="just">
              <a:buClr>
                <a:schemeClr val="accent1"/>
              </a:buClr>
              <a:buNone/>
              <a:defRPr/>
            </a:pPr>
            <a:r>
              <a:rPr lang="pt-BR" sz="1800" dirty="0"/>
              <a:t>II - Oferta de EAD fora do âmbito da Unidade da Federação:</a:t>
            </a:r>
          </a:p>
          <a:p>
            <a:pPr marL="0" lvl="2" indent="0" algn="just">
              <a:buClr>
                <a:schemeClr val="accent1"/>
              </a:buClr>
              <a:buNone/>
              <a:defRPr/>
            </a:pPr>
            <a:r>
              <a:rPr lang="pt-BR" dirty="0"/>
              <a:t>a) se em instituições de ensino públicas ou dos serviços nacionais de aprendizagem, a abertura de polos de apoio presencial será autorizada pelo órgão próprio da respectiva instituição vinculada ao sistema federal de ensino e comunicada ao MEC para fins de supervisão educacional, bem como ao respectivo Conselho de Educação dos Estados ou do Distrito Federal, para o devido conhecimento;</a:t>
            </a:r>
          </a:p>
          <a:p>
            <a:pPr marL="0" lvl="2" indent="0" algn="just">
              <a:buClr>
                <a:schemeClr val="accent1"/>
              </a:buClr>
              <a:buNone/>
              <a:defRPr/>
            </a:pPr>
            <a:r>
              <a:rPr lang="pt-BR" dirty="0"/>
              <a:t>b) se em instituições de ensino privadas, a abertura de polos de apoio presencial só poderá ser autorizada após a comunicação prévia e manifestação expressa do Conselho Estadual de Educação receptor, responsável pela supervisão educacional desses polos, em regime de colaboração.</a:t>
            </a:r>
          </a:p>
          <a:p>
            <a:pPr marL="0" indent="0" algn="just">
              <a:buNone/>
              <a:defRPr/>
            </a:pPr>
            <a:r>
              <a:rPr lang="pt-BR" sz="1800" dirty="0" smtClean="0"/>
              <a:t>Art</a:t>
            </a:r>
            <a:r>
              <a:rPr lang="pt-BR" sz="1800" dirty="0"/>
              <a:t>. 3º As instituições de ensino privadas devem se orientar pelas seguintes diretrizes operacionais:</a:t>
            </a:r>
          </a:p>
          <a:p>
            <a:pPr marL="0" lvl="1" indent="0" algn="just">
              <a:buClr>
                <a:schemeClr val="accent1"/>
              </a:buClr>
              <a:buNone/>
              <a:defRPr/>
            </a:pPr>
            <a:r>
              <a:rPr lang="pt-BR" sz="1800" dirty="0"/>
              <a:t>I - Oferta da EAD no âmbito da própria Unidade Federada:</a:t>
            </a:r>
          </a:p>
          <a:p>
            <a:pPr marL="0" lvl="2" indent="0" algn="just">
              <a:buClr>
                <a:schemeClr val="accent1"/>
              </a:buClr>
              <a:buNone/>
              <a:defRPr/>
            </a:pPr>
            <a:r>
              <a:rPr lang="pt-BR" dirty="0"/>
              <a:t>a) atenderá ao disposto nas normas emitidas pelo órgão normativo do seu sistema de ensino;</a:t>
            </a:r>
          </a:p>
          <a:p>
            <a:pPr marL="0" lvl="2" indent="0" algn="just">
              <a:buClr>
                <a:schemeClr val="accent1"/>
              </a:buClr>
              <a:buNone/>
              <a:defRPr/>
            </a:pPr>
            <a:r>
              <a:rPr lang="pt-BR" dirty="0"/>
              <a:t>b) o credenciamento da sede da instituição educacional para atuar na modalidade EAD e a correspondente autorização de funcionamento de cursos e programas serão concedidos pelo Conselho Estadual de Educação e terão validade plena para atuação no âmbito da própria Unidade da Federação.</a:t>
            </a:r>
          </a:p>
        </p:txBody>
      </p:sp>
    </p:spTree>
    <p:extLst>
      <p:ext uri="{BB962C8B-B14F-4D97-AF65-F5344CB8AC3E}">
        <p14:creationId xmlns="" xmlns:p14="http://schemas.microsoft.com/office/powerpoint/2010/main" val="342980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496944" cy="81156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Projeto de Resolução do </a:t>
            </a:r>
            <a:r>
              <a:rPr lang="pt-B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Parecer CNE/CEB 12/12 – III: </a:t>
            </a:r>
            <a:r>
              <a:rPr lang="pt-BR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t-BR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Articulação entre os Sistemas para a oferta de EAD </a:t>
            </a:r>
            <a:r>
              <a:rPr lang="pt-B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pt-BR" sz="2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268760"/>
            <a:ext cx="8208912" cy="547260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  <a:defRPr/>
            </a:pPr>
            <a:r>
              <a:rPr lang="pt-BR" sz="1800" dirty="0"/>
              <a:t>II - Oferta de EAD fora do âmbito da Unidade da Federação:</a:t>
            </a:r>
          </a:p>
          <a:p>
            <a:pPr marL="0" lvl="1" indent="0" algn="just">
              <a:buClr>
                <a:schemeClr val="accent1"/>
              </a:buClr>
              <a:buNone/>
              <a:defRPr/>
            </a:pPr>
            <a:r>
              <a:rPr lang="pt-BR" sz="1800" dirty="0"/>
              <a:t>a) para se beneficiar do regime de colaboração entre os sistemas de ensino, é </a:t>
            </a:r>
            <a:r>
              <a:rPr lang="pt-BR" sz="1800" dirty="0" smtClean="0"/>
              <a:t>condição prévia </a:t>
            </a:r>
            <a:r>
              <a:rPr lang="pt-BR" sz="1800" dirty="0"/>
              <a:t>que o Conselho Estadual de Educação tenha emitido norma própria para a oferta </a:t>
            </a:r>
            <a:r>
              <a:rPr lang="pt-BR" sz="1800" dirty="0" smtClean="0"/>
              <a:t>de EAD</a:t>
            </a:r>
            <a:r>
              <a:rPr lang="pt-BR" sz="1800" dirty="0"/>
              <a:t>;</a:t>
            </a:r>
          </a:p>
          <a:p>
            <a:pPr marL="0" lvl="1" indent="0" algn="just">
              <a:buClr>
                <a:schemeClr val="accent1"/>
              </a:buClr>
              <a:buNone/>
              <a:defRPr/>
            </a:pPr>
            <a:r>
              <a:rPr lang="pt-BR" sz="1800" dirty="0"/>
              <a:t>b) a instituição educacional interessada em oferecer polos de apoio presencial fora </a:t>
            </a:r>
            <a:r>
              <a:rPr lang="pt-BR" sz="1800" dirty="0" smtClean="0"/>
              <a:t>da sua </a:t>
            </a:r>
            <a:r>
              <a:rPr lang="pt-BR" sz="1800" dirty="0"/>
              <a:t>Unidade da Federação deverá ter sua sede devidamente credenciada por parte </a:t>
            </a:r>
            <a:r>
              <a:rPr lang="pt-BR" sz="1800" dirty="0" smtClean="0"/>
              <a:t>do respectivo </a:t>
            </a:r>
            <a:r>
              <a:rPr lang="pt-BR" sz="1800" dirty="0"/>
              <a:t>sistema de ensino ao qual se vincula, em sua Unidade da Federação e </a:t>
            </a:r>
            <a:r>
              <a:rPr lang="pt-BR" sz="1800" dirty="0" smtClean="0"/>
              <a:t>ter autorização </a:t>
            </a:r>
            <a:r>
              <a:rPr lang="pt-BR" sz="1800" dirty="0"/>
              <a:t>para a oferta de cursos e programas de Educação Profissional Técnica de </a:t>
            </a:r>
            <a:r>
              <a:rPr lang="pt-BR" sz="1800" dirty="0" smtClean="0"/>
              <a:t>Nível Médio </a:t>
            </a:r>
            <a:r>
              <a:rPr lang="pt-BR" sz="1800" dirty="0"/>
              <a:t>e Educação de Jovens e Adultos;</a:t>
            </a:r>
          </a:p>
          <a:p>
            <a:pPr marL="0" lvl="1" indent="0" algn="just">
              <a:buClr>
                <a:schemeClr val="accent1"/>
              </a:buClr>
              <a:buNone/>
              <a:defRPr/>
            </a:pPr>
            <a:r>
              <a:rPr lang="pt-BR" sz="1800" dirty="0"/>
              <a:t>c) a autorização para atuar em outras Unidades da Federação, com os mesmos cursos </a:t>
            </a:r>
            <a:r>
              <a:rPr lang="pt-BR" sz="1800" dirty="0" smtClean="0"/>
              <a:t>e programas </a:t>
            </a:r>
            <a:r>
              <a:rPr lang="pt-BR" sz="1800" dirty="0"/>
              <a:t>já autorizados para a instituição educacional credenciada, depende da </a:t>
            </a:r>
            <a:r>
              <a:rPr lang="pt-BR" sz="1800" dirty="0" smtClean="0"/>
              <a:t>prévia autorização </a:t>
            </a:r>
            <a:r>
              <a:rPr lang="pt-BR" sz="1800" dirty="0"/>
              <a:t>do correspondente plano de expansão ou da respectiva revisão por parte </a:t>
            </a:r>
            <a:r>
              <a:rPr lang="pt-BR" sz="1800" dirty="0" smtClean="0"/>
              <a:t>do Conselho </a:t>
            </a:r>
            <a:r>
              <a:rPr lang="pt-BR" sz="1800" dirty="0"/>
              <a:t>de Educação ao qual está jurisdicionada;</a:t>
            </a:r>
          </a:p>
          <a:p>
            <a:pPr marL="0" lvl="1" indent="0" algn="just">
              <a:buClr>
                <a:schemeClr val="accent1"/>
              </a:buClr>
              <a:buNone/>
              <a:defRPr/>
            </a:pPr>
            <a:r>
              <a:rPr lang="pt-BR" sz="1800" dirty="0"/>
              <a:t>d) o Conselho Estadual de Educação, em regime de colaboração, entrará em </a:t>
            </a:r>
            <a:r>
              <a:rPr lang="pt-BR" sz="1800" dirty="0" smtClean="0"/>
              <a:t>contato com </a:t>
            </a:r>
            <a:r>
              <a:rPr lang="pt-BR" sz="1800" dirty="0"/>
              <a:t>os Conselhos Estaduais de Educação das Unidades da Federação previstas no plano </a:t>
            </a:r>
            <a:r>
              <a:rPr lang="pt-BR" sz="1800" dirty="0" smtClean="0"/>
              <a:t>de expansão </a:t>
            </a:r>
            <a:r>
              <a:rPr lang="pt-BR" sz="1800" dirty="0"/>
              <a:t>da instituição educacional, e encaminhará a esses Conselhos cópias dos atos </a:t>
            </a:r>
            <a:r>
              <a:rPr lang="pt-BR" sz="1800" dirty="0" smtClean="0"/>
              <a:t>de credenciamento </a:t>
            </a:r>
            <a:r>
              <a:rPr lang="pt-BR" sz="1800" dirty="0"/>
              <a:t>institucional e de autorização de funcionamento de cursos, com cópia </a:t>
            </a:r>
            <a:r>
              <a:rPr lang="pt-BR" sz="1800" dirty="0" smtClean="0"/>
              <a:t>dos correspondentes </a:t>
            </a:r>
            <a:r>
              <a:rPr lang="pt-BR" sz="1800" dirty="0"/>
              <a:t>projetos pedagógicos;</a:t>
            </a:r>
          </a:p>
          <a:p>
            <a:pPr marL="0" lvl="1" indent="0" algn="just">
              <a:buClr>
                <a:schemeClr val="accent1"/>
              </a:buClr>
              <a:buNone/>
              <a:defRPr/>
            </a:pPr>
            <a:r>
              <a:rPr lang="pt-BR" sz="1800" dirty="0"/>
              <a:t>e) é condição essencial para a atuação em outra Unidade da Federação que os polos </a:t>
            </a:r>
            <a:r>
              <a:rPr lang="pt-BR" sz="1800" dirty="0" smtClean="0"/>
              <a:t>de apoio </a:t>
            </a:r>
            <a:r>
              <a:rPr lang="pt-BR" sz="1800" dirty="0"/>
              <a:t>presencial sejam previamente vistoriados, com base em critérios estabelecidos </a:t>
            </a:r>
            <a:r>
              <a:rPr lang="pt-BR" sz="1800" dirty="0" smtClean="0"/>
              <a:t>em norma </a:t>
            </a:r>
            <a:r>
              <a:rPr lang="pt-BR" sz="1800" dirty="0"/>
              <a:t>do sistema de ensino receptor e devidamente aprovados, por ato próprio, pelo </a:t>
            </a:r>
            <a:r>
              <a:rPr lang="pt-BR" sz="1800" dirty="0" smtClean="0"/>
              <a:t>órgão normativo </a:t>
            </a:r>
            <a:r>
              <a:rPr lang="pt-BR" sz="1800" dirty="0"/>
              <a:t>desse sistema, sendo que o curso deverá contar com as mesmas condições </a:t>
            </a:r>
            <a:r>
              <a:rPr lang="pt-BR" sz="1800" dirty="0" smtClean="0"/>
              <a:t>previstas no </a:t>
            </a:r>
            <a:r>
              <a:rPr lang="pt-BR" sz="1800" dirty="0"/>
              <a:t>projeto </a:t>
            </a:r>
            <a:r>
              <a:rPr lang="pt-BR" sz="1800" dirty="0" smtClean="0"/>
              <a:t>pedagógico devidamente </a:t>
            </a:r>
            <a:r>
              <a:rPr lang="pt-BR" sz="1800" dirty="0"/>
              <a:t>apreciado pelo Conselho Estadual de Educação </a:t>
            </a:r>
            <a:r>
              <a:rPr lang="pt-BR" sz="1800" dirty="0" smtClean="0"/>
              <a:t>de origem</a:t>
            </a:r>
            <a:r>
              <a:rPr lang="pt-BR" sz="1800" dirty="0"/>
              <a:t>;</a:t>
            </a:r>
          </a:p>
          <a:p>
            <a:pPr marL="0" lvl="1" indent="0" algn="just">
              <a:buClr>
                <a:schemeClr val="accent1"/>
              </a:buClr>
              <a:buNone/>
              <a:defRPr/>
            </a:pPr>
            <a:r>
              <a:rPr lang="pt-BR" sz="1800" dirty="0" smtClean="0"/>
              <a:t>f</a:t>
            </a:r>
            <a:r>
              <a:rPr lang="pt-BR" sz="1800" dirty="0"/>
              <a:t>) a supervisão do polo de apoio presencial e o funcionamento do curso são </a:t>
            </a:r>
            <a:r>
              <a:rPr lang="pt-BR" sz="1800" dirty="0" smtClean="0"/>
              <a:t>de responsabilidade </a:t>
            </a:r>
            <a:r>
              <a:rPr lang="pt-BR" sz="1800" dirty="0"/>
              <a:t>do sistema de ensino receptor em regime de colaboração com o sistema </a:t>
            </a:r>
            <a:r>
              <a:rPr lang="pt-BR" sz="1800" dirty="0" smtClean="0"/>
              <a:t>de ensino </a:t>
            </a:r>
            <a:r>
              <a:rPr lang="pt-BR" sz="1800" dirty="0"/>
              <a:t>de origem;</a:t>
            </a:r>
          </a:p>
          <a:p>
            <a:pPr marL="0" lvl="1" indent="0" algn="just">
              <a:buClr>
                <a:schemeClr val="accent1"/>
              </a:buClr>
              <a:buNone/>
              <a:defRPr/>
            </a:pPr>
            <a:r>
              <a:rPr lang="pt-BR" sz="1800" dirty="0"/>
              <a:t>g) a oferta irregular de curso em polo de apoio presencial situado em outra Unidade </a:t>
            </a:r>
            <a:r>
              <a:rPr lang="pt-BR" sz="1800" dirty="0" smtClean="0"/>
              <a:t>da Federação </a:t>
            </a:r>
            <a:r>
              <a:rPr lang="pt-BR" sz="1800" dirty="0"/>
              <a:t>compromete a continuidade do projeto como um todo, inclusive na Unidade </a:t>
            </a:r>
            <a:r>
              <a:rPr lang="pt-BR" sz="1800" dirty="0" smtClean="0"/>
              <a:t>da Federação </a:t>
            </a:r>
            <a:r>
              <a:rPr lang="pt-BR" sz="1800" dirty="0"/>
              <a:t>de origem, ficando o polo considerado irregular sujeito às sanções previstas </a:t>
            </a:r>
            <a:r>
              <a:rPr lang="pt-BR" sz="1800" dirty="0" smtClean="0"/>
              <a:t>nas normas </a:t>
            </a:r>
            <a:r>
              <a:rPr lang="pt-BR" sz="1800" dirty="0"/>
              <a:t>próprias do sistema de ensino receptor, ao qual cabe comunicar o fato ao sistema </a:t>
            </a:r>
            <a:r>
              <a:rPr lang="pt-BR" sz="1800" dirty="0" smtClean="0"/>
              <a:t>de ensino </a:t>
            </a:r>
            <a:r>
              <a:rPr lang="pt-BR" sz="1800" dirty="0"/>
              <a:t>de origem, para as devidas providências.</a:t>
            </a:r>
          </a:p>
        </p:txBody>
      </p:sp>
    </p:spTree>
    <p:extLst>
      <p:ext uri="{BB962C8B-B14F-4D97-AF65-F5344CB8AC3E}">
        <p14:creationId xmlns="" xmlns:p14="http://schemas.microsoft.com/office/powerpoint/2010/main" val="173751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496944" cy="81156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Projeto de Resolução do </a:t>
            </a:r>
            <a:r>
              <a:rPr lang="pt-B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Parecer CNE/CEB 12/12 – IV: </a:t>
            </a:r>
            <a:r>
              <a:rPr lang="pt-BR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t-BR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Articulação entre os Sistemas para a oferta de EAD </a:t>
            </a:r>
            <a:r>
              <a:rPr lang="pt-B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pt-BR" sz="2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268760"/>
            <a:ext cx="8136904" cy="5112568"/>
          </a:xfrm>
        </p:spPr>
        <p:txBody>
          <a:bodyPr>
            <a:noAutofit/>
          </a:bodyPr>
          <a:lstStyle/>
          <a:p>
            <a:pPr marL="0" indent="0" algn="just">
              <a:lnSpc>
                <a:spcPct val="80000"/>
              </a:lnSpc>
              <a:buNone/>
              <a:defRPr/>
            </a:pPr>
            <a:r>
              <a:rPr lang="pt-BR" sz="1600" dirty="0"/>
              <a:t>Art. 4° Para atuação no âmbito da Educação Profissional Técnica de Nível Médio, </a:t>
            </a:r>
            <a:r>
              <a:rPr lang="pt-BR" sz="1600" dirty="0" smtClean="0"/>
              <a:t>a autorização </a:t>
            </a:r>
            <a:r>
              <a:rPr lang="pt-BR" sz="1600" dirty="0"/>
              <a:t>de funcionamento só será concedida para cursos que estejam incluídos no </a:t>
            </a:r>
            <a:r>
              <a:rPr lang="pt-BR" sz="1600" dirty="0" smtClean="0"/>
              <a:t>mesmo eixo </a:t>
            </a:r>
            <a:r>
              <a:rPr lang="pt-BR" sz="1600" dirty="0"/>
              <a:t>tecnológico, no qual já atua a instituição educacional, com experiência mínima de </a:t>
            </a:r>
            <a:r>
              <a:rPr lang="pt-BR" sz="1600" dirty="0" smtClean="0"/>
              <a:t>2 (</a:t>
            </a:r>
            <a:r>
              <a:rPr lang="pt-BR" sz="1600" dirty="0"/>
              <a:t>dois) anos, desde que sejam comprovadas efetivas condições para o desenvolvimento </a:t>
            </a:r>
            <a:r>
              <a:rPr lang="pt-BR" sz="1600" dirty="0" smtClean="0"/>
              <a:t>das atividades </a:t>
            </a:r>
            <a:r>
              <a:rPr lang="pt-BR" sz="1600" dirty="0"/>
              <a:t>de prática profissional na própria instituição ou em empresa com ela conveniada</a:t>
            </a:r>
            <a:r>
              <a:rPr lang="pt-BR" sz="1600" dirty="0" smtClean="0"/>
              <a:t>, bem </a:t>
            </a:r>
            <a:r>
              <a:rPr lang="pt-BR" sz="1600" dirty="0"/>
              <a:t>como que demonstre ter plenas condições para a concretização das atividades </a:t>
            </a:r>
            <a:r>
              <a:rPr lang="pt-BR" sz="1600" dirty="0" smtClean="0"/>
              <a:t>do correspondente </a:t>
            </a:r>
            <a:r>
              <a:rPr lang="pt-BR" sz="1600" dirty="0"/>
              <a:t>estágio profissional supervisionado, quando for o caso.</a:t>
            </a:r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pt-BR" sz="1600" dirty="0"/>
              <a:t>Art. 5° Para a oferta de cursos e programas na Educação Básica, em especial </a:t>
            </a:r>
            <a:r>
              <a:rPr lang="pt-BR" sz="1600" dirty="0" smtClean="0"/>
              <a:t>na Educação </a:t>
            </a:r>
            <a:r>
              <a:rPr lang="pt-BR" sz="1600" dirty="0"/>
              <a:t>de Jovens e Adultos na modalidade EAD, é exigida experiência educacional </a:t>
            </a:r>
            <a:r>
              <a:rPr lang="pt-BR" sz="1600" dirty="0" smtClean="0"/>
              <a:t>da instituição </a:t>
            </a:r>
            <a:r>
              <a:rPr lang="pt-BR" sz="1600" dirty="0"/>
              <a:t>no ensino presencial de, no mínimo, 2 (dois) anos.</a:t>
            </a:r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pt-BR" sz="1600" dirty="0"/>
              <a:t>Art. 6° A idade mínima para ingresso em cursos de Educação de Jovens e Adultos </a:t>
            </a:r>
            <a:r>
              <a:rPr lang="pt-BR" sz="1600" dirty="0" smtClean="0"/>
              <a:t>ou de </a:t>
            </a:r>
            <a:r>
              <a:rPr lang="pt-BR" sz="1600" dirty="0"/>
              <a:t>Educação Profissional Técnica de Nível Médio, na modalidade EAD, deverá ser a de </a:t>
            </a:r>
            <a:r>
              <a:rPr lang="pt-BR" sz="1600" dirty="0" smtClean="0"/>
              <a:t>18 (</a:t>
            </a:r>
            <a:r>
              <a:rPr lang="pt-BR" sz="1600" dirty="0"/>
              <a:t>dezoito) anos completos, inclusive para o caso da EJA na etapa do Ensino Fundamental.</a:t>
            </a:r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pt-BR" sz="1600" dirty="0" smtClean="0"/>
              <a:t>Art. 7° O Conselho Estadual de Educação que credenciar uma instituição educacional para ofertar cursos e programas na modalidade EAD deve, em ato próprio, fixar prazos para o  </a:t>
            </a:r>
            <a:r>
              <a:rPr lang="pt-BR" sz="1600" dirty="0"/>
              <a:t>funcionamento de polos de apoio presencial, sempre vinculados à oferta de cursos já autorizados.</a:t>
            </a:r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pt-BR" sz="1600" dirty="0"/>
              <a:t>Art. 8° Para dar visibilidade e divulgação ao regime de colaboração entre os sistemas de ensino será instituído, de conformidade com o art. 8º do Decreto nº 5.622/2005, um sistema, de acesso ao público, que conterá informações atualizadas das instituições credenciadas com seus respectivos polos de apoio presencial e cursos autorizados, dos alunos matriculados e concluintes por curso e programa, dos resultados dos processos de supervisão e de avaliação, e dos descredenciamentos, quando houver</a:t>
            </a:r>
            <a:r>
              <a:rPr lang="pt-BR" sz="1500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27512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0"/>
            <a:ext cx="8496944" cy="1072208"/>
          </a:xfrm>
        </p:spPr>
        <p:txBody>
          <a:bodyPr>
            <a:normAutofit/>
          </a:bodyPr>
          <a:lstStyle/>
          <a:p>
            <a:pPr algn="ctr"/>
            <a:r>
              <a:rPr lang="pt-B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Projeto de Resolução do </a:t>
            </a: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Parecer CNE/CEB 12/12 – V: </a:t>
            </a:r>
            <a:b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Articulação entre os Sistemas para a oferta de EAD 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268760"/>
            <a:ext cx="8136904" cy="5112568"/>
          </a:xfrm>
        </p:spPr>
        <p:txBody>
          <a:bodyPr>
            <a:noAutofit/>
          </a:bodyPr>
          <a:lstStyle/>
          <a:p>
            <a:pPr marL="0" indent="0" algn="just">
              <a:lnSpc>
                <a:spcPct val="80000"/>
              </a:lnSpc>
              <a:buNone/>
              <a:defRPr/>
            </a:pPr>
            <a:r>
              <a:rPr lang="pt-BR" sz="1600" dirty="0"/>
              <a:t>Art. 9° Na operacionalização da implantação e implementação do regime </a:t>
            </a:r>
            <a:r>
              <a:rPr lang="pt-BR" sz="1600" dirty="0" smtClean="0"/>
              <a:t>de colaboração </a:t>
            </a:r>
            <a:r>
              <a:rPr lang="pt-BR" sz="1600" dirty="0"/>
              <a:t>entre os sistemas de ensino, é fundamental evidenciar a responsabilidade de </a:t>
            </a:r>
            <a:r>
              <a:rPr lang="pt-BR" sz="1600" dirty="0" smtClean="0"/>
              <a:t>cada sistema</a:t>
            </a:r>
            <a:r>
              <a:rPr lang="pt-BR" sz="1600" dirty="0"/>
              <a:t>, garantindo aos Conselhos Estaduais de Educação receptores a legitimidade </a:t>
            </a:r>
            <a:r>
              <a:rPr lang="pt-BR" sz="1600" dirty="0" smtClean="0"/>
              <a:t>para acompanhar </a:t>
            </a:r>
            <a:r>
              <a:rPr lang="pt-BR" sz="1600" dirty="0"/>
              <a:t>e fiscalizar o funcionamento dos polos autorizados para funcionarem em </a:t>
            </a:r>
            <a:r>
              <a:rPr lang="pt-BR" sz="1600" dirty="0" smtClean="0"/>
              <a:t>suas Unidades </a:t>
            </a:r>
            <a:r>
              <a:rPr lang="pt-BR" sz="1600" dirty="0"/>
              <a:t>da Federação.</a:t>
            </a:r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pt-BR" sz="1600" dirty="0"/>
              <a:t>Art. 10 Deve ser dada garantia de aproveitamento de estudos realizados entre </a:t>
            </a:r>
            <a:r>
              <a:rPr lang="pt-BR" sz="1600" dirty="0" smtClean="0"/>
              <a:t>cursos presenciais </a:t>
            </a:r>
            <a:r>
              <a:rPr lang="pt-BR" sz="1600" dirty="0"/>
              <a:t>e a distância, devidamente autorizados e ofertados por instituições </a:t>
            </a:r>
            <a:r>
              <a:rPr lang="pt-BR" sz="1600" dirty="0" smtClean="0"/>
              <a:t>educacionais credenciadas </a:t>
            </a:r>
            <a:r>
              <a:rPr lang="pt-BR" sz="1600" dirty="0"/>
              <a:t>e/ou conforme disciplinados pela legislação educacional vigente.</a:t>
            </a:r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pt-BR" sz="1600" dirty="0"/>
              <a:t>Art. 11 Será permitida, a critério de cada sistema de ensino, eventual </a:t>
            </a:r>
            <a:r>
              <a:rPr lang="pt-BR" sz="1600" dirty="0" smtClean="0"/>
              <a:t>aproveitamento de </a:t>
            </a:r>
            <a:r>
              <a:rPr lang="pt-BR" sz="1600" dirty="0"/>
              <a:t>20% (vinte por cento) da carga horária dos cursos presenciais ofertados no âmbito </a:t>
            </a:r>
            <a:r>
              <a:rPr lang="pt-BR" sz="1600" dirty="0" smtClean="0"/>
              <a:t>da Educação </a:t>
            </a:r>
            <a:r>
              <a:rPr lang="pt-BR" sz="1600" dirty="0"/>
              <a:t>Básica, para ser desenvolvidos com a utilização da metodologia de Educação </a:t>
            </a:r>
            <a:r>
              <a:rPr lang="pt-BR" sz="1600" dirty="0" smtClean="0"/>
              <a:t>a Distância </a:t>
            </a:r>
            <a:r>
              <a:rPr lang="pt-BR" sz="1600" dirty="0"/>
              <a:t>(EAD).</a:t>
            </a:r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pt-BR" sz="1600" dirty="0"/>
              <a:t>Art. 12. Os cursos técnicos de nível médio oferecidos na modalidade de Educação </a:t>
            </a:r>
            <a:r>
              <a:rPr lang="pt-BR" sz="1600" dirty="0" smtClean="0"/>
              <a:t>a Distância</a:t>
            </a:r>
            <a:r>
              <a:rPr lang="pt-BR" sz="1600" dirty="0"/>
              <a:t>, no âmbito da área profissional da Saúde, devem cumprir, no mínimo, 50</a:t>
            </a:r>
            <a:r>
              <a:rPr lang="pt-BR" sz="1600" dirty="0" smtClean="0"/>
              <a:t>% (</a:t>
            </a:r>
            <a:r>
              <a:rPr lang="pt-BR" sz="1600" dirty="0"/>
              <a:t>cinquenta por cento) de carga horária presencial, sendo que, no caso dos demais </a:t>
            </a:r>
            <a:r>
              <a:rPr lang="pt-BR" sz="1600" dirty="0" smtClean="0"/>
              <a:t>eixos tecnológicos</a:t>
            </a:r>
            <a:r>
              <a:rPr lang="pt-BR" sz="1600" dirty="0"/>
              <a:t>, será exigido um mínimo de 20% (vinte por cento) de carga horária presencial</a:t>
            </a:r>
            <a:r>
              <a:rPr lang="pt-BR" sz="1600" dirty="0" smtClean="0"/>
              <a:t>, nos </a:t>
            </a:r>
            <a:r>
              <a:rPr lang="pt-BR" sz="1600" dirty="0"/>
              <a:t>termos das normas específicas definidas em cada sistema de ensino.</a:t>
            </a:r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pt-BR" sz="1600" dirty="0"/>
              <a:t>Art. 13 As diretrizes para o funcionamento de cursos e programas de </a:t>
            </a:r>
            <a:r>
              <a:rPr lang="pt-BR" sz="1600" dirty="0" smtClean="0"/>
              <a:t>Educação Profissional </a:t>
            </a:r>
            <a:r>
              <a:rPr lang="pt-BR" sz="1600" dirty="0"/>
              <a:t>Técnica de Nível Médio e de Educação de Jovens e Adultos na modalidade </a:t>
            </a:r>
            <a:r>
              <a:rPr lang="pt-BR" sz="1600" dirty="0" smtClean="0"/>
              <a:t>EAD guardam </a:t>
            </a:r>
            <a:r>
              <a:rPr lang="pt-BR" sz="1600" dirty="0"/>
              <a:t>isonomia com as correspondentes Diretrizes Curriculares Nacionais definidas </a:t>
            </a:r>
            <a:r>
              <a:rPr lang="pt-BR" sz="1600" dirty="0" smtClean="0"/>
              <a:t>para os </a:t>
            </a:r>
            <a:r>
              <a:rPr lang="pt-BR" sz="1600" dirty="0"/>
              <a:t>cursos presenciais, atendidas às especificidades exigidas para aquela modalidade.</a:t>
            </a:r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pt-BR" sz="1600" dirty="0"/>
              <a:t>Art. 14 O cumprimento destas Diretrizes Operacionais para a oferta de cursos </a:t>
            </a:r>
            <a:r>
              <a:rPr lang="pt-BR" sz="1600" dirty="0" smtClean="0"/>
              <a:t>e programas </a:t>
            </a:r>
            <a:r>
              <a:rPr lang="pt-BR" sz="1600" dirty="0"/>
              <a:t>de Educação de Jovens e Adultos e de Educação Profissional Técnica de </a:t>
            </a:r>
            <a:r>
              <a:rPr lang="pt-BR" sz="1600" dirty="0" smtClean="0"/>
              <a:t>Nível Médio </a:t>
            </a:r>
            <a:r>
              <a:rPr lang="pt-BR" sz="1600" dirty="0"/>
              <a:t>na modalidade de Educação a Distância, em regime de colaboração entre as </a:t>
            </a:r>
            <a:r>
              <a:rPr lang="pt-BR" sz="1600" dirty="0" smtClean="0"/>
              <a:t>Unidades da </a:t>
            </a:r>
            <a:r>
              <a:rPr lang="pt-BR" sz="1600" dirty="0"/>
              <a:t>Federação, será obrigatória a partir do segundo semestre de 2012.</a:t>
            </a:r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pt-BR" sz="1600" dirty="0"/>
              <a:t>Art. 15 Esta Resolução entra em vigor na data de sua publicação, revogadas </a:t>
            </a:r>
            <a:r>
              <a:rPr lang="pt-BR" sz="1600" dirty="0" smtClean="0"/>
              <a:t>as disposições </a:t>
            </a:r>
            <a:r>
              <a:rPr lang="pt-BR" sz="1600" dirty="0"/>
              <a:t>em contrário.</a:t>
            </a:r>
          </a:p>
          <a:p>
            <a:pPr marL="0" indent="0">
              <a:buNone/>
            </a:pPr>
            <a:endParaRPr lang="pt-BR" sz="1000" dirty="0"/>
          </a:p>
        </p:txBody>
      </p:sp>
    </p:spTree>
    <p:extLst>
      <p:ext uri="{BB962C8B-B14F-4D97-AF65-F5344CB8AC3E}">
        <p14:creationId xmlns="" xmlns:p14="http://schemas.microsoft.com/office/powerpoint/2010/main" val="57873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Oval 6"/>
          <p:cNvSpPr>
            <a:spLocks noChangeArrowheads="1"/>
          </p:cNvSpPr>
          <p:nvPr/>
        </p:nvSpPr>
        <p:spPr bwMode="auto">
          <a:xfrm>
            <a:off x="684213" y="333375"/>
            <a:ext cx="7920037" cy="6264275"/>
          </a:xfrm>
          <a:prstGeom prst="ellipse">
            <a:avLst/>
          </a:prstGeom>
          <a:gradFill rotWithShape="1">
            <a:gsLst>
              <a:gs pos="0">
                <a:srgbClr val="765E00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chemeClr val="bg2"/>
                </a:solidFill>
                <a:latin typeface="Calibri" pitchFamily="34" charset="0"/>
              </a:rPr>
              <a:t>PROJETO DE NAÇÃO</a:t>
            </a:r>
            <a:endParaRPr lang="pt-BR" b="1" dirty="0">
              <a:solidFill>
                <a:schemeClr val="bg2"/>
              </a:solidFill>
              <a:latin typeface="Calibri" pitchFamily="34" charset="0"/>
            </a:endParaRPr>
          </a:p>
          <a:p>
            <a:pPr algn="ctr"/>
            <a:endParaRPr lang="pt-BR" dirty="0">
              <a:latin typeface="Calibri" pitchFamily="34" charset="0"/>
            </a:endParaRPr>
          </a:p>
        </p:txBody>
      </p:sp>
      <p:sp>
        <p:nvSpPr>
          <p:cNvPr id="31748" name="Oval 8"/>
          <p:cNvSpPr>
            <a:spLocks noChangeArrowheads="1"/>
          </p:cNvSpPr>
          <p:nvPr/>
        </p:nvSpPr>
        <p:spPr bwMode="auto">
          <a:xfrm>
            <a:off x="1285875" y="1000125"/>
            <a:ext cx="6767513" cy="5545138"/>
          </a:xfrm>
          <a:prstGeom prst="ellipse">
            <a:avLst/>
          </a:prstGeom>
          <a:gradFill rotWithShape="1">
            <a:gsLst>
              <a:gs pos="0">
                <a:srgbClr val="765E00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pt-BR" dirty="0">
              <a:latin typeface="Calibri" pitchFamily="34" charset="0"/>
            </a:endParaRPr>
          </a:p>
        </p:txBody>
      </p:sp>
      <p:sp>
        <p:nvSpPr>
          <p:cNvPr id="31749" name="Oval 9"/>
          <p:cNvSpPr>
            <a:spLocks noChangeArrowheads="1"/>
          </p:cNvSpPr>
          <p:nvPr/>
        </p:nvSpPr>
        <p:spPr bwMode="auto">
          <a:xfrm>
            <a:off x="1906736" y="1916113"/>
            <a:ext cx="5689600" cy="4725987"/>
          </a:xfrm>
          <a:prstGeom prst="ellipse">
            <a:avLst/>
          </a:prstGeom>
          <a:gradFill rotWithShape="1">
            <a:gsLst>
              <a:gs pos="0">
                <a:srgbClr val="765E00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pt-BR" dirty="0">
              <a:latin typeface="Calibri" pitchFamily="34" charset="0"/>
            </a:endParaRPr>
          </a:p>
        </p:txBody>
      </p:sp>
      <p:sp>
        <p:nvSpPr>
          <p:cNvPr id="61446" name="Oval 10"/>
          <p:cNvSpPr>
            <a:spLocks noChangeArrowheads="1"/>
          </p:cNvSpPr>
          <p:nvPr/>
        </p:nvSpPr>
        <p:spPr bwMode="auto">
          <a:xfrm>
            <a:off x="749424" y="2564904"/>
            <a:ext cx="7854826" cy="995422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25400" algn="ctr">
            <a:solidFill>
              <a:schemeClr val="accent6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REGIME         DE 	         COLABORAÇÃO</a:t>
            </a:r>
            <a:endParaRPr lang="pt-BR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751" name="Oval 11"/>
          <p:cNvSpPr>
            <a:spLocks noChangeArrowheads="1"/>
          </p:cNvSpPr>
          <p:nvPr/>
        </p:nvSpPr>
        <p:spPr bwMode="auto">
          <a:xfrm>
            <a:off x="2987824" y="3502298"/>
            <a:ext cx="3671888" cy="3167062"/>
          </a:xfrm>
          <a:prstGeom prst="ellipse">
            <a:avLst/>
          </a:prstGeom>
          <a:gradFill rotWithShape="1">
            <a:gsLst>
              <a:gs pos="0">
                <a:srgbClr val="765E00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pt-BR" dirty="0">
              <a:latin typeface="Calibri" pitchFamily="34" charset="0"/>
            </a:endParaRPr>
          </a:p>
        </p:txBody>
      </p:sp>
      <p:sp>
        <p:nvSpPr>
          <p:cNvPr id="31752" name="Oval 12"/>
          <p:cNvSpPr>
            <a:spLocks noChangeArrowheads="1"/>
          </p:cNvSpPr>
          <p:nvPr/>
        </p:nvSpPr>
        <p:spPr bwMode="auto">
          <a:xfrm>
            <a:off x="3347864" y="4343400"/>
            <a:ext cx="2736850" cy="2303463"/>
          </a:xfrm>
          <a:prstGeom prst="ellipse">
            <a:avLst/>
          </a:prstGeom>
          <a:gradFill rotWithShape="1">
            <a:gsLst>
              <a:gs pos="0">
                <a:srgbClr val="765E00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pt-BR" dirty="0">
              <a:latin typeface="Calibri" pitchFamily="34" charset="0"/>
            </a:endParaRPr>
          </a:p>
        </p:txBody>
      </p:sp>
      <p:sp>
        <p:nvSpPr>
          <p:cNvPr id="31753" name="Text Box 16"/>
          <p:cNvSpPr txBox="1">
            <a:spLocks noChangeArrowheads="1"/>
          </p:cNvSpPr>
          <p:nvPr/>
        </p:nvSpPr>
        <p:spPr bwMode="auto">
          <a:xfrm>
            <a:off x="2627313" y="1124744"/>
            <a:ext cx="4608512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>
                <a:cs typeface="Arial" charset="0"/>
              </a:rPr>
              <a:t>DIRETRIZES </a:t>
            </a:r>
            <a:r>
              <a:rPr lang="en-US" sz="2400" b="1" dirty="0" smtClean="0">
                <a:cs typeface="Arial" charset="0"/>
              </a:rPr>
              <a:t>CURRICULARES NACIONAIS, GERAIS/ESPEC.</a:t>
            </a:r>
            <a:endParaRPr lang="pt-BR" sz="2400" b="1" dirty="0">
              <a:cs typeface="Arial" charset="0"/>
            </a:endParaRPr>
          </a:p>
        </p:txBody>
      </p:sp>
      <p:sp>
        <p:nvSpPr>
          <p:cNvPr id="31754" name="Text Box 20"/>
          <p:cNvSpPr txBox="1">
            <a:spLocks noChangeArrowheads="1"/>
          </p:cNvSpPr>
          <p:nvPr/>
        </p:nvSpPr>
        <p:spPr bwMode="auto">
          <a:xfrm>
            <a:off x="4556125" y="1887538"/>
            <a:ext cx="587375" cy="31008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1700" b="1" dirty="0">
                <a:cs typeface="Arial" charset="0"/>
              </a:rPr>
              <a:t>M</a:t>
            </a:r>
          </a:p>
          <a:p>
            <a:pPr algn="ctr">
              <a:spcBef>
                <a:spcPct val="50000"/>
              </a:spcBef>
            </a:pPr>
            <a:r>
              <a:rPr lang="pt-BR" sz="1700" b="1" dirty="0">
                <a:cs typeface="Arial" charset="0"/>
              </a:rPr>
              <a:t>E</a:t>
            </a:r>
          </a:p>
          <a:p>
            <a:pPr algn="ctr">
              <a:spcBef>
                <a:spcPct val="50000"/>
              </a:spcBef>
            </a:pPr>
            <a:r>
              <a:rPr lang="pt-BR" sz="1700" b="1" dirty="0">
                <a:cs typeface="Arial" charset="0"/>
              </a:rPr>
              <a:t>D</a:t>
            </a:r>
          </a:p>
          <a:p>
            <a:pPr algn="ctr">
              <a:spcBef>
                <a:spcPct val="50000"/>
              </a:spcBef>
            </a:pPr>
            <a:r>
              <a:rPr lang="pt-BR" sz="1700" b="1" dirty="0">
                <a:cs typeface="Arial" charset="0"/>
              </a:rPr>
              <a:t>I</a:t>
            </a:r>
          </a:p>
          <a:p>
            <a:pPr algn="ctr">
              <a:spcBef>
                <a:spcPct val="50000"/>
              </a:spcBef>
            </a:pPr>
            <a:r>
              <a:rPr lang="pt-BR" sz="1700" b="1" dirty="0">
                <a:cs typeface="Arial" charset="0"/>
              </a:rPr>
              <a:t>A</a:t>
            </a:r>
          </a:p>
          <a:p>
            <a:pPr algn="ctr">
              <a:spcBef>
                <a:spcPct val="50000"/>
              </a:spcBef>
            </a:pPr>
            <a:r>
              <a:rPr lang="pt-BR" sz="1700" b="1" dirty="0">
                <a:cs typeface="Arial" charset="0"/>
              </a:rPr>
              <a:t>Ç</a:t>
            </a:r>
          </a:p>
          <a:p>
            <a:pPr algn="ctr">
              <a:spcBef>
                <a:spcPct val="50000"/>
              </a:spcBef>
            </a:pPr>
            <a:r>
              <a:rPr lang="pt-BR" sz="1700" b="1" dirty="0">
                <a:cs typeface="Arial" charset="0"/>
              </a:rPr>
              <a:t>Ã</a:t>
            </a:r>
          </a:p>
          <a:p>
            <a:pPr algn="ctr">
              <a:spcBef>
                <a:spcPct val="50000"/>
              </a:spcBef>
            </a:pPr>
            <a:r>
              <a:rPr lang="pt-BR" sz="1700" b="1" dirty="0">
                <a:cs typeface="Arial" charset="0"/>
              </a:rPr>
              <a:t>O</a:t>
            </a:r>
          </a:p>
        </p:txBody>
      </p:sp>
      <p:sp>
        <p:nvSpPr>
          <p:cNvPr id="31755" name="Text Box 21"/>
          <p:cNvSpPr txBox="1">
            <a:spLocks noChangeArrowheads="1"/>
          </p:cNvSpPr>
          <p:nvPr/>
        </p:nvSpPr>
        <p:spPr bwMode="auto">
          <a:xfrm>
            <a:off x="3648373" y="5135940"/>
            <a:ext cx="2363787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>
                <a:cs typeface="Arial" charset="0"/>
              </a:rPr>
              <a:t>PROJETO POLÍTICO </a:t>
            </a:r>
            <a:r>
              <a:rPr lang="en-US" sz="2400" b="1" dirty="0" smtClean="0">
                <a:cs typeface="Arial" charset="0"/>
              </a:rPr>
              <a:t>PEDAGÓGICO DA ESCOLA</a:t>
            </a:r>
            <a:endParaRPr lang="pt-BR" sz="2400" b="1" dirty="0">
              <a:cs typeface="Arial" charset="0"/>
            </a:endParaRPr>
          </a:p>
        </p:txBody>
      </p:sp>
      <p:sp>
        <p:nvSpPr>
          <p:cNvPr id="31756" name="Text Box 22"/>
          <p:cNvSpPr txBox="1">
            <a:spLocks noChangeArrowheads="1"/>
          </p:cNvSpPr>
          <p:nvPr/>
        </p:nvSpPr>
        <p:spPr bwMode="auto">
          <a:xfrm>
            <a:off x="2428875" y="488950"/>
            <a:ext cx="44148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cs typeface="Arial" charset="0"/>
              </a:rPr>
              <a:t>           PROJETO DE NAÇÃO</a:t>
            </a:r>
            <a:endParaRPr lang="pt-BR" sz="2400" b="1" dirty="0">
              <a:cs typeface="Arial" charset="0"/>
            </a:endParaRPr>
          </a:p>
          <a:p>
            <a:endParaRPr lang="pt-BR" dirty="0">
              <a:latin typeface="Calibri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751536" y="2267580"/>
            <a:ext cx="2484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  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2699792" y="858044"/>
            <a:ext cx="948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LDB</a:t>
            </a:r>
            <a:endParaRPr lang="pt-BR" b="1" dirty="0"/>
          </a:p>
        </p:txBody>
      </p:sp>
      <p:sp>
        <p:nvSpPr>
          <p:cNvPr id="5" name="CaixaDeTexto 4"/>
          <p:cNvSpPr txBox="1"/>
          <p:nvPr/>
        </p:nvSpPr>
        <p:spPr>
          <a:xfrm>
            <a:off x="6300192" y="908721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PNE</a:t>
            </a:r>
            <a:endParaRPr lang="pt-BR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5143500" y="2708920"/>
            <a:ext cx="28128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/>
              <a:t>UNIÃO/ESTADOS/DF/MUNICÍPOS</a:t>
            </a:r>
            <a:endParaRPr lang="pt-BR" sz="2000" b="1" dirty="0"/>
          </a:p>
        </p:txBody>
      </p:sp>
      <p:sp>
        <p:nvSpPr>
          <p:cNvPr id="7" name="CaixaDeTexto 6"/>
          <p:cNvSpPr txBox="1"/>
          <p:nvPr/>
        </p:nvSpPr>
        <p:spPr>
          <a:xfrm>
            <a:off x="3419872" y="3974068"/>
            <a:ext cx="1256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ESCOLAS</a:t>
            </a:r>
            <a:endParaRPr lang="pt-BR" b="1" dirty="0"/>
          </a:p>
        </p:txBody>
      </p:sp>
      <p:sp>
        <p:nvSpPr>
          <p:cNvPr id="8" name="CaixaDeTexto 7"/>
          <p:cNvSpPr txBox="1"/>
          <p:nvPr/>
        </p:nvSpPr>
        <p:spPr>
          <a:xfrm>
            <a:off x="5364088" y="4279106"/>
            <a:ext cx="1295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ALUNOS</a:t>
            </a:r>
            <a:endParaRPr lang="pt-BR" b="1" dirty="0"/>
          </a:p>
        </p:txBody>
      </p:sp>
    </p:spTree>
    <p:extLst>
      <p:ext uri="{BB962C8B-B14F-4D97-AF65-F5344CB8AC3E}">
        <p14:creationId xmlns="" xmlns:p14="http://schemas.microsoft.com/office/powerpoint/2010/main" val="8029950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Diretrizes do CNE sobre Formas de Regime de Colaboração para aprimoramento educacional</a:t>
            </a:r>
            <a:endParaRPr 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600200"/>
            <a:ext cx="7992888" cy="4800600"/>
          </a:xfrm>
        </p:spPr>
        <p:txBody>
          <a:bodyPr>
            <a:normAutofit lnSpcReduction="10000"/>
          </a:bodyPr>
          <a:lstStyle/>
          <a:p>
            <a:r>
              <a:rPr lang="pt-BR" dirty="0"/>
              <a:t>Parecer CNE/CEB nº 09/2011 e Resolução CNE/CEB nº 01/2012 – Dispõe sobre a implementação do regime de colaboração mediante Arranjo de Desenvolvimento da Educação (ADE), como instrumento de gestão pública para a melhoria da qualidade social da </a:t>
            </a:r>
            <a:r>
              <a:rPr lang="pt-BR" dirty="0" smtClean="0"/>
              <a:t>educação.</a:t>
            </a:r>
          </a:p>
          <a:p>
            <a:r>
              <a:rPr lang="pt-BR" dirty="0" smtClean="0"/>
              <a:t>Parecer </a:t>
            </a:r>
            <a:r>
              <a:rPr lang="pt-BR" dirty="0"/>
              <a:t>CNE/CP nº 11/2012 – </a:t>
            </a:r>
            <a:r>
              <a:rPr lang="pt-BR" dirty="0" smtClean="0"/>
              <a:t>Implementação do Regime </a:t>
            </a:r>
            <a:r>
              <a:rPr lang="pt-BR" dirty="0"/>
              <a:t>de Colaboração ente os </a:t>
            </a:r>
            <a:r>
              <a:rPr lang="pt-BR" dirty="0" smtClean="0"/>
              <a:t>Sistemas de Ensino.</a:t>
            </a:r>
          </a:p>
          <a:p>
            <a:r>
              <a:rPr lang="pt-BR" dirty="0" smtClean="0"/>
              <a:t>Parecer </a:t>
            </a:r>
            <a:r>
              <a:rPr lang="pt-BR" dirty="0"/>
              <a:t>CNE/CEB nº 12/2012 – Diretrizes Operacionais para a oferta de Educação a Distância (EAD), em regime de colaboração entre os Sistemas de </a:t>
            </a:r>
            <a:r>
              <a:rPr lang="pt-BR" dirty="0" smtClean="0"/>
              <a:t>Ensino.</a:t>
            </a:r>
          </a:p>
          <a:p>
            <a:pPr lvl="1" indent="-342900"/>
            <a:r>
              <a:rPr lang="pt-BR" dirty="0" smtClean="0"/>
              <a:t>Instituições </a:t>
            </a:r>
            <a:r>
              <a:rPr lang="pt-BR" smtClean="0"/>
              <a:t>do Sistema </a:t>
            </a:r>
            <a:r>
              <a:rPr lang="pt-BR" dirty="0" smtClean="0"/>
              <a:t>Federal de Ensino; </a:t>
            </a:r>
          </a:p>
          <a:p>
            <a:pPr lvl="1" indent="-342900"/>
            <a:r>
              <a:rPr lang="pt-BR" dirty="0" smtClean="0"/>
              <a:t>Instituições vinculados aos Sistemas Estaduais ou Distrital de Ensino, em regime de colaboração;</a:t>
            </a:r>
          </a:p>
          <a:p>
            <a:pPr lvl="1" indent="-342900"/>
            <a:r>
              <a:rPr lang="pt-BR" dirty="0" smtClean="0"/>
              <a:t>Resolução conjunta da CEB/CNE e do Fórum Nacional de Conselhos Estaduais de Educação. 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411331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920880" cy="936104"/>
          </a:xfrm>
        </p:spPr>
        <p:txBody>
          <a:bodyPr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Integração entre educação, trabalho, ciência, tecnologia e cultura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556792"/>
            <a:ext cx="8064896" cy="4975447"/>
          </a:xfrm>
        </p:spPr>
        <p:txBody>
          <a:bodyPr>
            <a:normAutofit/>
          </a:bodyPr>
          <a:lstStyle/>
          <a:p>
            <a:pPr marL="173038" lvl="1" indent="0">
              <a:buNone/>
            </a:pPr>
            <a:r>
              <a:rPr lang="pt-BR" sz="1800" dirty="0" smtClean="0"/>
              <a:t>A educação abrange os processos formativos que se desenvolvem na vida familiar, na convivência humana, no trabalho, nas instituições de ensino e pesquisa, nos movimentos sociais e organizações da sociedade civil e nas manifestações culturais. Este é o contexto fundamental onde se desenvolve a Educação Escolar Básica.</a:t>
            </a:r>
          </a:p>
          <a:p>
            <a:pPr marL="358775" lvl="1" indent="-185738"/>
            <a:r>
              <a:rPr lang="pt-BR" sz="1800" dirty="0" smtClean="0"/>
              <a:t>O </a:t>
            </a:r>
            <a:r>
              <a:rPr lang="pt-BR" sz="1800" b="1" dirty="0" smtClean="0"/>
              <a:t>trabalho é conceituado na sua perspectiva ontológica de transformação da </a:t>
            </a:r>
            <a:r>
              <a:rPr lang="pt-BR" sz="1800" dirty="0" smtClean="0"/>
              <a:t>natureza, como realização inerente ao ser humano e como mediação no processo de produção da sua existência;</a:t>
            </a:r>
          </a:p>
          <a:p>
            <a:pPr marL="358775" lvl="1" indent="-185738"/>
            <a:r>
              <a:rPr lang="pt-BR" sz="1800" dirty="0" smtClean="0"/>
              <a:t>A </a:t>
            </a:r>
            <a:r>
              <a:rPr lang="pt-BR" sz="1800" b="1" dirty="0" smtClean="0"/>
              <a:t>ciência é conceituada como o conjunto de conhecimentos sistematizados, </a:t>
            </a:r>
            <a:r>
              <a:rPr lang="pt-BR" sz="1800" dirty="0" smtClean="0"/>
              <a:t>produzidos socialmente ao longo da história, na busca da compreensão e transformação da natureza e da sociedade.</a:t>
            </a:r>
          </a:p>
          <a:p>
            <a:pPr marL="358775" lvl="1" indent="-185738"/>
            <a:r>
              <a:rPr lang="pt-BR" sz="1800" dirty="0" smtClean="0"/>
              <a:t>A </a:t>
            </a:r>
            <a:r>
              <a:rPr lang="pt-BR" sz="1800" b="1" dirty="0" smtClean="0"/>
              <a:t>tecnologia é conceituada como a transformação da ciência em força produtiva </a:t>
            </a:r>
            <a:r>
              <a:rPr lang="pt-BR" sz="1800" dirty="0" smtClean="0"/>
              <a:t>ou mediação do conhecimento científico e a produção, marcada, desde sua origem, pelas relações sociais que a levaram a ser produzida.</a:t>
            </a:r>
          </a:p>
          <a:p>
            <a:pPr marL="358775" lvl="1" indent="-185738"/>
            <a:r>
              <a:rPr lang="pt-BR" sz="1800" dirty="0" smtClean="0"/>
              <a:t>A </a:t>
            </a:r>
            <a:r>
              <a:rPr lang="pt-BR" sz="1800" b="1" dirty="0" smtClean="0"/>
              <a:t>cultura é conceituada como o processo de produção de expressões materiais, </a:t>
            </a:r>
            <a:r>
              <a:rPr lang="pt-BR" sz="1800" dirty="0" smtClean="0"/>
              <a:t>símbolos, representações e significados que correspondem a valores éticos, políticos e estéticos que orientam as normas de conduta de uma sociedade.</a:t>
            </a:r>
            <a:endParaRPr lang="pt-BR" sz="1800" dirty="0"/>
          </a:p>
        </p:txBody>
      </p:sp>
    </p:spTree>
    <p:extLst>
      <p:ext uri="{BB962C8B-B14F-4D97-AF65-F5344CB8AC3E}">
        <p14:creationId xmlns="" xmlns:p14="http://schemas.microsoft.com/office/powerpoint/2010/main" val="75918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7992888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Competências essenciais </a:t>
            </a:r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apresentadas como desafios profissionais aos Professores</a:t>
            </a:r>
            <a:endParaRPr lang="pt-B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628800"/>
            <a:ext cx="7992888" cy="496855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pt-BR" sz="2000" dirty="0"/>
              <a:t>Organizar e dirigir situações de </a:t>
            </a:r>
            <a:r>
              <a:rPr lang="pt-BR" sz="2000" dirty="0" smtClean="0"/>
              <a:t>aprendizagem de seus alunos.</a:t>
            </a:r>
            <a:endParaRPr lang="pt-BR" sz="2000" dirty="0"/>
          </a:p>
          <a:p>
            <a:pPr>
              <a:lnSpc>
                <a:spcPct val="80000"/>
              </a:lnSpc>
            </a:pPr>
            <a:r>
              <a:rPr lang="pt-BR" sz="2000" dirty="0"/>
              <a:t>Administrar </a:t>
            </a:r>
            <a:r>
              <a:rPr lang="pt-BR" sz="2000" dirty="0" smtClean="0"/>
              <a:t>a sua </a:t>
            </a:r>
            <a:r>
              <a:rPr lang="pt-BR" sz="2000" dirty="0"/>
              <a:t>progressão </a:t>
            </a:r>
            <a:r>
              <a:rPr lang="pt-BR" sz="2000" dirty="0" smtClean="0"/>
              <a:t>contínua na </a:t>
            </a:r>
            <a:r>
              <a:rPr lang="pt-BR" sz="2000" dirty="0"/>
              <a:t>aprendizagem.</a:t>
            </a:r>
          </a:p>
          <a:p>
            <a:pPr>
              <a:lnSpc>
                <a:spcPct val="80000"/>
              </a:lnSpc>
            </a:pPr>
            <a:r>
              <a:rPr lang="pt-BR" sz="2000" dirty="0"/>
              <a:t>Administrar a heterogeneidade e a </a:t>
            </a:r>
            <a:r>
              <a:rPr lang="pt-BR" sz="2000" dirty="0" smtClean="0"/>
              <a:t>diversidade dos alunos.</a:t>
            </a:r>
            <a:endParaRPr lang="pt-BR" sz="2000" dirty="0"/>
          </a:p>
          <a:p>
            <a:pPr>
              <a:lnSpc>
                <a:spcPct val="80000"/>
              </a:lnSpc>
            </a:pPr>
            <a:r>
              <a:rPr lang="pt-BR" sz="2000" dirty="0"/>
              <a:t>Ampliar os espaços educativos para além da sala de aula.</a:t>
            </a:r>
          </a:p>
          <a:p>
            <a:pPr>
              <a:lnSpc>
                <a:spcPct val="80000"/>
              </a:lnSpc>
            </a:pPr>
            <a:r>
              <a:rPr lang="pt-BR" sz="2000" dirty="0"/>
              <a:t>Motivar e envolver os alunos em suas aprendizagens.</a:t>
            </a:r>
          </a:p>
          <a:p>
            <a:pPr>
              <a:lnSpc>
                <a:spcPct val="80000"/>
              </a:lnSpc>
            </a:pPr>
            <a:r>
              <a:rPr lang="pt-BR" sz="2000" dirty="0"/>
              <a:t>Trabalhar em equipe: </a:t>
            </a:r>
            <a:endParaRPr lang="pt-BR" sz="2000" dirty="0" smtClean="0"/>
          </a:p>
          <a:p>
            <a:pPr lvl="1">
              <a:lnSpc>
                <a:spcPct val="80000"/>
              </a:lnSpc>
            </a:pPr>
            <a:r>
              <a:rPr lang="pt-BR" dirty="0" smtClean="0"/>
              <a:t>propósito didático;</a:t>
            </a:r>
          </a:p>
          <a:p>
            <a:pPr lvl="1">
              <a:lnSpc>
                <a:spcPct val="80000"/>
              </a:lnSpc>
            </a:pPr>
            <a:r>
              <a:rPr lang="pt-BR" dirty="0" smtClean="0"/>
              <a:t>propósito social.</a:t>
            </a:r>
            <a:endParaRPr lang="pt-BR" dirty="0"/>
          </a:p>
          <a:p>
            <a:pPr>
              <a:lnSpc>
                <a:spcPct val="80000"/>
              </a:lnSpc>
            </a:pPr>
            <a:r>
              <a:rPr lang="pt-BR" sz="2000" dirty="0"/>
              <a:t>Participar da Administração da Escola (Conselhos da </a:t>
            </a:r>
            <a:r>
              <a:rPr lang="pt-BR" sz="2000" dirty="0" smtClean="0"/>
              <a:t>Escola e similares).</a:t>
            </a:r>
            <a:endParaRPr lang="pt-BR" sz="2000" dirty="0"/>
          </a:p>
          <a:p>
            <a:pPr>
              <a:lnSpc>
                <a:spcPct val="80000"/>
              </a:lnSpc>
            </a:pPr>
            <a:r>
              <a:rPr lang="pt-BR" sz="2000" dirty="0"/>
              <a:t>Participar da concepção, elaboração, </a:t>
            </a:r>
            <a:r>
              <a:rPr lang="pt-BR" sz="2000" dirty="0" smtClean="0"/>
              <a:t>execução, </a:t>
            </a:r>
            <a:r>
              <a:rPr lang="pt-BR" sz="2000" dirty="0"/>
              <a:t>avaliação </a:t>
            </a:r>
            <a:r>
              <a:rPr lang="pt-BR" sz="2000" dirty="0" smtClean="0"/>
              <a:t>e revisão do </a:t>
            </a:r>
            <a:r>
              <a:rPr lang="pt-BR" sz="2000" dirty="0"/>
              <a:t>Projeto </a:t>
            </a:r>
            <a:r>
              <a:rPr lang="pt-BR" sz="2000" dirty="0" smtClean="0"/>
              <a:t>Político Pedagógico </a:t>
            </a:r>
            <a:r>
              <a:rPr lang="pt-BR" sz="2000" dirty="0"/>
              <a:t>da Escola.</a:t>
            </a:r>
          </a:p>
          <a:p>
            <a:pPr>
              <a:lnSpc>
                <a:spcPct val="80000"/>
              </a:lnSpc>
            </a:pPr>
            <a:r>
              <a:rPr lang="pt-BR" sz="2000" dirty="0"/>
              <a:t>Informar e envolver os pais e </a:t>
            </a:r>
            <a:r>
              <a:rPr lang="pt-BR" sz="2000" dirty="0" smtClean="0"/>
              <a:t>responsáveis no ato educativo.</a:t>
            </a:r>
            <a:endParaRPr lang="pt-BR" sz="2000" dirty="0"/>
          </a:p>
          <a:p>
            <a:pPr>
              <a:lnSpc>
                <a:spcPct val="80000"/>
              </a:lnSpc>
            </a:pPr>
            <a:r>
              <a:rPr lang="pt-BR" sz="2000" dirty="0"/>
              <a:t>Utilizar novas tecnologias </a:t>
            </a:r>
            <a:r>
              <a:rPr lang="pt-BR" sz="2000" dirty="0" smtClean="0"/>
              <a:t>instrucionais e de comunicação.</a:t>
            </a:r>
            <a:endParaRPr lang="pt-BR" sz="2000" dirty="0"/>
          </a:p>
          <a:p>
            <a:pPr>
              <a:lnSpc>
                <a:spcPct val="80000"/>
              </a:lnSpc>
            </a:pPr>
            <a:r>
              <a:rPr lang="pt-BR" sz="2000" dirty="0"/>
              <a:t>Enfrentar os deveres e dilemas éticos da </a:t>
            </a:r>
            <a:r>
              <a:rPr lang="pt-BR" sz="2000" dirty="0" smtClean="0"/>
              <a:t>profissão de ensinar.</a:t>
            </a:r>
            <a:endParaRPr lang="pt-BR" sz="2000" dirty="0"/>
          </a:p>
          <a:p>
            <a:pPr>
              <a:lnSpc>
                <a:spcPct val="80000"/>
              </a:lnSpc>
            </a:pPr>
            <a:r>
              <a:rPr lang="pt-BR" sz="2000" dirty="0"/>
              <a:t>Administrar a própria formação e o seu desenvolvimento pessoal e </a:t>
            </a:r>
            <a:r>
              <a:rPr lang="pt-BR" sz="2000" dirty="0" smtClean="0"/>
              <a:t>profissional – Aprendizagem Permanente.</a:t>
            </a:r>
            <a:endParaRPr lang="pt-BR" sz="2000" dirty="0"/>
          </a:p>
        </p:txBody>
      </p:sp>
    </p:spTree>
    <p:extLst>
      <p:ext uri="{BB962C8B-B14F-4D97-AF65-F5344CB8AC3E}">
        <p14:creationId xmlns="" xmlns:p14="http://schemas.microsoft.com/office/powerpoint/2010/main" val="149129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1"/>
            <a:ext cx="8136904" cy="864095"/>
          </a:xfrm>
        </p:spPr>
        <p:txBody>
          <a:bodyPr/>
          <a:lstStyle/>
          <a:p>
            <a:pPr algn="ctr"/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Alguns desafios </a:t>
            </a:r>
            <a:r>
              <a:rPr 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atuais </a:t>
            </a: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 ação </a:t>
            </a:r>
            <a:r>
              <a:rPr 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Docente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251521" y="1124744"/>
            <a:ext cx="7992888" cy="547260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pt-BR" sz="1700" dirty="0" smtClean="0"/>
              <a:t>Orientar </a:t>
            </a:r>
            <a:r>
              <a:rPr lang="pt-BR" sz="1700" dirty="0"/>
              <a:t>e mediar </a:t>
            </a:r>
            <a:r>
              <a:rPr lang="pt-BR" sz="1700" dirty="0" smtClean="0"/>
              <a:t>atividades de ensino </a:t>
            </a:r>
            <a:r>
              <a:rPr lang="pt-BR" sz="1700" dirty="0"/>
              <a:t>para </a:t>
            </a:r>
            <a:r>
              <a:rPr lang="pt-BR" sz="1700" dirty="0" smtClean="0"/>
              <a:t>obtenção de melhores resultados de aprendizagem de seus </a:t>
            </a:r>
            <a:r>
              <a:rPr lang="pt-BR" sz="1700" dirty="0"/>
              <a:t>alunos;</a:t>
            </a:r>
          </a:p>
          <a:p>
            <a:pPr>
              <a:lnSpc>
                <a:spcPct val="80000"/>
              </a:lnSpc>
            </a:pPr>
            <a:r>
              <a:rPr lang="pt-BR" sz="1700" dirty="0" smtClean="0"/>
              <a:t>Comprometer-se com o </a:t>
            </a:r>
            <a:r>
              <a:rPr lang="pt-BR" sz="1700" dirty="0"/>
              <a:t>sucesso da aprendizagem </a:t>
            </a:r>
            <a:r>
              <a:rPr lang="pt-BR" sz="1700" dirty="0" smtClean="0"/>
              <a:t>de seus alunos</a:t>
            </a:r>
            <a:r>
              <a:rPr lang="pt-BR" sz="1700" dirty="0"/>
              <a:t>;</a:t>
            </a:r>
          </a:p>
          <a:p>
            <a:pPr>
              <a:lnSpc>
                <a:spcPct val="80000"/>
              </a:lnSpc>
            </a:pPr>
            <a:r>
              <a:rPr lang="pt-BR" sz="1700" dirty="0" smtClean="0"/>
              <a:t>Assumir </a:t>
            </a:r>
            <a:r>
              <a:rPr lang="pt-BR" sz="1700" dirty="0"/>
              <a:t>e saber lidar com a diversidade existente entre os alunos;</a:t>
            </a:r>
          </a:p>
          <a:p>
            <a:pPr>
              <a:lnSpc>
                <a:spcPct val="80000"/>
              </a:lnSpc>
            </a:pPr>
            <a:r>
              <a:rPr lang="pt-BR" sz="1700" dirty="0" smtClean="0"/>
              <a:t>Incentivar </a:t>
            </a:r>
            <a:r>
              <a:rPr lang="pt-BR" sz="1700" dirty="0"/>
              <a:t>atividades de enriquecimento </a:t>
            </a:r>
            <a:r>
              <a:rPr lang="pt-BR" sz="1700" dirty="0" smtClean="0"/>
              <a:t>curricular e cultural</a:t>
            </a:r>
            <a:r>
              <a:rPr lang="pt-BR" sz="1700" dirty="0"/>
              <a:t>;</a:t>
            </a:r>
          </a:p>
          <a:p>
            <a:pPr>
              <a:lnSpc>
                <a:spcPct val="80000"/>
              </a:lnSpc>
            </a:pPr>
            <a:r>
              <a:rPr lang="pt-BR" sz="1700" dirty="0" smtClean="0"/>
              <a:t>Desenvolver </a:t>
            </a:r>
            <a:r>
              <a:rPr lang="pt-BR" sz="1700" dirty="0"/>
              <a:t>práticas </a:t>
            </a:r>
            <a:r>
              <a:rPr lang="pt-BR" sz="1700" dirty="0" smtClean="0"/>
              <a:t>investigativas – laboratório de aprendizagem; </a:t>
            </a:r>
            <a:endParaRPr lang="pt-BR" sz="1700" dirty="0"/>
          </a:p>
          <a:p>
            <a:pPr>
              <a:lnSpc>
                <a:spcPct val="80000"/>
              </a:lnSpc>
            </a:pPr>
            <a:r>
              <a:rPr lang="pt-BR" sz="1700" dirty="0" smtClean="0"/>
              <a:t>Elaborar </a:t>
            </a:r>
            <a:r>
              <a:rPr lang="pt-BR" sz="1700" dirty="0"/>
              <a:t>e executar projetos </a:t>
            </a:r>
            <a:r>
              <a:rPr lang="pt-BR" sz="1700" dirty="0" smtClean="0"/>
              <a:t>comprometidos com o desenvolvimento da capacidade de aprendizagem permanente;</a:t>
            </a:r>
            <a:endParaRPr lang="pt-BR" sz="1700" dirty="0"/>
          </a:p>
          <a:p>
            <a:pPr>
              <a:lnSpc>
                <a:spcPct val="80000"/>
              </a:lnSpc>
            </a:pPr>
            <a:r>
              <a:rPr lang="pt-BR" sz="1700" dirty="0" smtClean="0"/>
              <a:t>Utilizar </a:t>
            </a:r>
            <a:r>
              <a:rPr lang="pt-BR" sz="1700" dirty="0"/>
              <a:t>novas metodologias, estratégias e materiais de apoio;</a:t>
            </a:r>
          </a:p>
          <a:p>
            <a:pPr>
              <a:lnSpc>
                <a:spcPct val="80000"/>
              </a:lnSpc>
            </a:pPr>
            <a:r>
              <a:rPr lang="pt-BR" sz="1700" dirty="0" smtClean="0"/>
              <a:t>Desenvolver </a:t>
            </a:r>
            <a:r>
              <a:rPr lang="pt-BR" sz="1700" dirty="0"/>
              <a:t>hábitos de colaboração e </a:t>
            </a:r>
            <a:r>
              <a:rPr lang="pt-BR" sz="1700" dirty="0" smtClean="0"/>
              <a:t>de trabalho </a:t>
            </a:r>
            <a:r>
              <a:rPr lang="pt-BR" sz="1700" dirty="0"/>
              <a:t>em </a:t>
            </a:r>
            <a:r>
              <a:rPr lang="pt-BR" sz="1700" dirty="0" smtClean="0"/>
              <a:t>equipe</a:t>
            </a:r>
            <a:r>
              <a:rPr lang="pt-BR" sz="1700" dirty="0"/>
              <a:t>;</a:t>
            </a:r>
            <a:endParaRPr lang="pt-BR" sz="1700" dirty="0" smtClean="0"/>
          </a:p>
          <a:p>
            <a:r>
              <a:rPr lang="pt-BR" sz="1700" dirty="0" smtClean="0"/>
              <a:t>Contribuir para o desenvolvimento pessoal e social dos alunos;</a:t>
            </a:r>
          </a:p>
          <a:p>
            <a:r>
              <a:rPr lang="pt-BR" sz="1700" dirty="0" smtClean="0"/>
              <a:t>Ajudar a compreender e dominar o fenômeno da globalização e efeitos;</a:t>
            </a:r>
          </a:p>
          <a:p>
            <a:r>
              <a:rPr lang="pt-BR" sz="1700" dirty="0" smtClean="0"/>
              <a:t>Favorecer a coesão social entre os alunos e a comunidade educativa; </a:t>
            </a:r>
          </a:p>
          <a:p>
            <a:r>
              <a:rPr lang="pt-BR" sz="1700" dirty="0" smtClean="0"/>
              <a:t>Ação intencional dos docentes para:</a:t>
            </a:r>
          </a:p>
          <a:p>
            <a:pPr>
              <a:buFont typeface="Monotype Sorts" pitchFamily="2" charset="2"/>
              <a:buNone/>
            </a:pPr>
            <a:r>
              <a:rPr lang="pt-BR" sz="1700" dirty="0" smtClean="0"/>
              <a:t>	- Despertar a curiosidade dos alunos;</a:t>
            </a:r>
          </a:p>
          <a:p>
            <a:pPr>
              <a:buFont typeface="Monotype Sorts" pitchFamily="2" charset="2"/>
              <a:buNone/>
            </a:pPr>
            <a:r>
              <a:rPr lang="pt-BR" sz="1700" dirty="0" smtClean="0"/>
              <a:t>	- Desenvolver a autonomia pessoal;</a:t>
            </a:r>
          </a:p>
          <a:p>
            <a:pPr>
              <a:buFont typeface="Monotype Sorts" pitchFamily="2" charset="2"/>
              <a:buNone/>
            </a:pPr>
            <a:r>
              <a:rPr lang="pt-BR" sz="1700" dirty="0" smtClean="0"/>
              <a:t>	- Valorizar o compromisso com o rigor intelectual;</a:t>
            </a:r>
          </a:p>
          <a:p>
            <a:pPr>
              <a:buFont typeface="Monotype Sorts" pitchFamily="2" charset="2"/>
              <a:buNone/>
            </a:pPr>
            <a:r>
              <a:rPr lang="pt-BR" sz="1700" dirty="0" smtClean="0"/>
              <a:t>	- Beneficiar-se dos avanços das ciências e das Tecnologias. </a:t>
            </a:r>
          </a:p>
          <a:p>
            <a:r>
              <a:rPr lang="pt-BR" sz="1700" dirty="0" smtClean="0"/>
              <a:t>Assumir o trabalho como princípio educativo e a pesquisa como princípio pedagógico, vinculando a educação ao mundo trabalho e à prática social.  </a:t>
            </a:r>
            <a:endParaRPr lang="pt-BR" sz="1700" dirty="0"/>
          </a:p>
        </p:txBody>
      </p:sp>
    </p:spTree>
    <p:extLst>
      <p:ext uri="{BB962C8B-B14F-4D97-AF65-F5344CB8AC3E}">
        <p14:creationId xmlns="" xmlns:p14="http://schemas.microsoft.com/office/powerpoint/2010/main" val="109367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8136904" cy="1099592"/>
          </a:xfrm>
        </p:spPr>
        <p:txBody>
          <a:bodyPr>
            <a:normAutofit/>
          </a:bodyPr>
          <a:lstStyle/>
          <a:p>
            <a:pPr algn="ctr"/>
            <a:r>
              <a:rPr 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Elaboração do Plano de Trabalho Docente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340768"/>
            <a:ext cx="8064896" cy="525658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pt-BR" sz="2000" dirty="0"/>
              <a:t>Definição dos objetivos de ensino, com vistas aos resultados de </a:t>
            </a:r>
            <a:r>
              <a:rPr lang="pt-BR" sz="2000" dirty="0" smtClean="0"/>
              <a:t>aprendizagem;</a:t>
            </a:r>
            <a:endParaRPr lang="pt-BR" sz="2000" dirty="0"/>
          </a:p>
          <a:p>
            <a:pPr>
              <a:lnSpc>
                <a:spcPct val="80000"/>
              </a:lnSpc>
            </a:pPr>
            <a:r>
              <a:rPr lang="pt-BR" sz="2000" dirty="0"/>
              <a:t>Definição inicial das situações de </a:t>
            </a:r>
            <a:r>
              <a:rPr lang="pt-BR" sz="2000" dirty="0" smtClean="0"/>
              <a:t>aprendizagem;</a:t>
            </a:r>
            <a:endParaRPr lang="pt-BR" sz="2000" dirty="0"/>
          </a:p>
          <a:p>
            <a:pPr>
              <a:lnSpc>
                <a:spcPct val="80000"/>
              </a:lnSpc>
            </a:pPr>
            <a:r>
              <a:rPr lang="pt-BR" sz="2000" dirty="0"/>
              <a:t>Previsão inicial dos critérios e procedimentos de </a:t>
            </a:r>
            <a:r>
              <a:rPr lang="pt-BR" sz="2000" dirty="0" smtClean="0"/>
              <a:t>aprendizagem;</a:t>
            </a:r>
            <a:endParaRPr lang="pt-BR" sz="2000" dirty="0"/>
          </a:p>
          <a:p>
            <a:pPr>
              <a:lnSpc>
                <a:spcPct val="80000"/>
              </a:lnSpc>
            </a:pPr>
            <a:r>
              <a:rPr lang="pt-BR" sz="2000" dirty="0"/>
              <a:t>Análise da coerência externa do Plano de </a:t>
            </a:r>
            <a:r>
              <a:rPr lang="pt-BR" sz="2000" dirty="0" smtClean="0"/>
              <a:t>curso;</a:t>
            </a:r>
            <a:endParaRPr lang="pt-BR" sz="2000" dirty="0"/>
          </a:p>
          <a:p>
            <a:pPr>
              <a:lnSpc>
                <a:spcPct val="80000"/>
              </a:lnSpc>
            </a:pPr>
            <a:r>
              <a:rPr lang="pt-BR" sz="2000" dirty="0"/>
              <a:t>Análise da coerência interna do Plano de </a:t>
            </a:r>
            <a:r>
              <a:rPr lang="pt-BR" sz="2000" dirty="0" smtClean="0"/>
              <a:t>curso;</a:t>
            </a:r>
            <a:endParaRPr lang="pt-BR" sz="2000" dirty="0"/>
          </a:p>
          <a:p>
            <a:pPr>
              <a:lnSpc>
                <a:spcPct val="80000"/>
              </a:lnSpc>
            </a:pPr>
            <a:r>
              <a:rPr lang="pt-BR" sz="2000" dirty="0"/>
              <a:t>Planejamento das atividades de ensino, com vistas ao desenvolvimento de competências cognitivas e </a:t>
            </a:r>
            <a:r>
              <a:rPr lang="pt-BR" sz="2000" dirty="0" smtClean="0"/>
              <a:t>profissionais;</a:t>
            </a:r>
            <a:endParaRPr lang="pt-BR" sz="2000" dirty="0"/>
          </a:p>
          <a:p>
            <a:pPr>
              <a:lnSpc>
                <a:spcPct val="80000"/>
              </a:lnSpc>
            </a:pPr>
            <a:r>
              <a:rPr lang="pt-BR" sz="2000" dirty="0"/>
              <a:t>Priorização, detalhamento e/ou complementação do Plano de </a:t>
            </a:r>
            <a:r>
              <a:rPr lang="pt-BR" sz="2000" dirty="0" smtClean="0"/>
              <a:t>curso;</a:t>
            </a:r>
            <a:endParaRPr lang="pt-BR" sz="2000" dirty="0"/>
          </a:p>
          <a:p>
            <a:pPr>
              <a:lnSpc>
                <a:spcPct val="80000"/>
              </a:lnSpc>
            </a:pPr>
            <a:r>
              <a:rPr lang="pt-BR" sz="2000" dirty="0"/>
              <a:t>Previsão das situações de </a:t>
            </a:r>
            <a:r>
              <a:rPr lang="pt-BR" sz="2000" dirty="0" smtClean="0"/>
              <a:t>aprendizagem;</a:t>
            </a:r>
            <a:endParaRPr lang="pt-BR" sz="2000" dirty="0"/>
          </a:p>
          <a:p>
            <a:pPr>
              <a:lnSpc>
                <a:spcPct val="80000"/>
              </a:lnSpc>
            </a:pPr>
            <a:r>
              <a:rPr lang="pt-BR" sz="2000" dirty="0"/>
              <a:t>Elaboração de cronograma da ação </a:t>
            </a:r>
            <a:r>
              <a:rPr lang="pt-BR" sz="2000" dirty="0" smtClean="0"/>
              <a:t>educativa;</a:t>
            </a:r>
            <a:endParaRPr lang="pt-BR" sz="2000" dirty="0"/>
          </a:p>
          <a:p>
            <a:pPr>
              <a:lnSpc>
                <a:spcPct val="80000"/>
              </a:lnSpc>
            </a:pPr>
            <a:r>
              <a:rPr lang="pt-BR" sz="2000" dirty="0"/>
              <a:t>Previsão de infra-estrutura e de recursos </a:t>
            </a:r>
            <a:r>
              <a:rPr lang="pt-BR" sz="2000" dirty="0" smtClean="0"/>
              <a:t>necessários;</a:t>
            </a:r>
            <a:endParaRPr lang="pt-BR" sz="2000" dirty="0"/>
          </a:p>
          <a:p>
            <a:pPr>
              <a:lnSpc>
                <a:spcPct val="80000"/>
              </a:lnSpc>
            </a:pPr>
            <a:r>
              <a:rPr lang="pt-BR" sz="2000" dirty="0"/>
              <a:t>Negociação do Plano de trabalho do </a:t>
            </a:r>
            <a:r>
              <a:rPr lang="pt-BR" sz="2000" dirty="0" smtClean="0"/>
              <a:t>Docente;</a:t>
            </a:r>
            <a:endParaRPr lang="pt-BR" sz="2000" dirty="0"/>
          </a:p>
          <a:p>
            <a:pPr>
              <a:lnSpc>
                <a:spcPct val="80000"/>
              </a:lnSpc>
            </a:pPr>
            <a:r>
              <a:rPr lang="pt-BR" sz="2000" dirty="0"/>
              <a:t>Incumbências das Escolas:</a:t>
            </a:r>
          </a:p>
          <a:p>
            <a:pPr lvl="1">
              <a:lnSpc>
                <a:spcPct val="80000"/>
              </a:lnSpc>
            </a:pPr>
            <a:r>
              <a:rPr lang="pt-BR" dirty="0"/>
              <a:t>Zelar pelo cumprimento do Plano de trabalho dos </a:t>
            </a:r>
            <a:r>
              <a:rPr lang="pt-BR" dirty="0" smtClean="0"/>
              <a:t>Docentes;</a:t>
            </a:r>
            <a:endParaRPr lang="pt-BR" dirty="0"/>
          </a:p>
          <a:p>
            <a:pPr lvl="1">
              <a:lnSpc>
                <a:spcPct val="80000"/>
              </a:lnSpc>
            </a:pPr>
            <a:r>
              <a:rPr lang="pt-BR" dirty="0"/>
              <a:t>Prover meios para que as estratégias educacionais planejadas sejam </a:t>
            </a:r>
            <a:r>
              <a:rPr lang="pt-BR" dirty="0" smtClean="0"/>
              <a:t>efetivamente executadas;</a:t>
            </a:r>
            <a:endParaRPr lang="pt-BR" dirty="0"/>
          </a:p>
          <a:p>
            <a:pPr lvl="1">
              <a:lnSpc>
                <a:spcPct val="80000"/>
              </a:lnSpc>
            </a:pPr>
            <a:r>
              <a:rPr lang="pt-BR" dirty="0"/>
              <a:t>Zelar pela aprendizagem dos </a:t>
            </a:r>
            <a:r>
              <a:rPr lang="pt-BR" dirty="0" smtClean="0"/>
              <a:t>alunos.</a:t>
            </a:r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5270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16632"/>
            <a:ext cx="8064896" cy="1219200"/>
          </a:xfrm>
        </p:spPr>
        <p:txBody>
          <a:bodyPr/>
          <a:lstStyle/>
          <a:p>
            <a:pPr algn="ctr"/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Objetivos da mudança criativa dos modelos vigentes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295400"/>
            <a:ext cx="8064896" cy="5373960"/>
          </a:xfrm>
        </p:spPr>
        <p:txBody>
          <a:bodyPr>
            <a:normAutofit/>
          </a:bodyPr>
          <a:lstStyle/>
          <a:p>
            <a:r>
              <a:rPr lang="pt-BR" sz="2300" dirty="0" smtClean="0"/>
              <a:t>fomentar e fortalecer processos de mudança no interior das instituições formadoras;</a:t>
            </a:r>
          </a:p>
          <a:p>
            <a:r>
              <a:rPr lang="pt-BR" sz="2300" dirty="0" smtClean="0"/>
              <a:t>fortalecer e aprimorar a capacidade acadêmica e profissional dos docentes formadores;</a:t>
            </a:r>
          </a:p>
          <a:p>
            <a:r>
              <a:rPr lang="pt-BR" sz="2300" dirty="0" smtClean="0"/>
              <a:t>atualizar e aperfeiçoar os formatos de preparação e os currículos vivenciados, considerando as mudanças em curso na organização pedagógica e curricular da educação básica (etapas e modalidades);</a:t>
            </a:r>
          </a:p>
          <a:p>
            <a:r>
              <a:rPr lang="pt-BR" sz="2300" dirty="0" smtClean="0"/>
              <a:t>dar relevo à docência como base da formação, relacionando continuamente a teoria e a prática;</a:t>
            </a:r>
          </a:p>
          <a:p>
            <a:r>
              <a:rPr lang="pt-BR" sz="2300" dirty="0" smtClean="0"/>
              <a:t>privilegiar recursos bibliográficos e tecnológicos em todas as instituições formadoras.</a:t>
            </a:r>
          </a:p>
        </p:txBody>
      </p:sp>
    </p:spTree>
    <p:extLst>
      <p:ext uri="{BB962C8B-B14F-4D97-AF65-F5344CB8AC3E}">
        <p14:creationId xmlns="" xmlns:p14="http://schemas.microsoft.com/office/powerpoint/2010/main" val="318848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ência">
  <a:themeElements>
    <a:clrScheme name="Adjacência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Escritório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ê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1298</TotalTime>
  <Words>4066</Words>
  <Application>Microsoft Office PowerPoint</Application>
  <PresentationFormat>Apresentação na tela (4:3)</PresentationFormat>
  <Paragraphs>240</Paragraphs>
  <Slides>24</Slides>
  <Notes>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6" baseType="lpstr">
      <vt:lpstr>Adjacência</vt:lpstr>
      <vt:lpstr>Planilha</vt:lpstr>
      <vt:lpstr>XXXIX REUNIÃO PLENÁRIA DO FÓRUM NACIONAL DOS CONSELHOS ESTADUAIS DE EDUCAÇÃO EM FLORIANÓPOLIS </vt:lpstr>
      <vt:lpstr>Slide 2</vt:lpstr>
      <vt:lpstr>Slide 3</vt:lpstr>
      <vt:lpstr>Diretrizes do CNE sobre Formas de Regime de Colaboração para aprimoramento educacional</vt:lpstr>
      <vt:lpstr>Integração entre educação, trabalho, ciência, tecnologia e cultura</vt:lpstr>
      <vt:lpstr>Competências essenciais apresentadas como desafios profissionais aos Professores</vt:lpstr>
      <vt:lpstr>Alguns desafios atuais da ação Docente</vt:lpstr>
      <vt:lpstr>Elaboração do Plano de Trabalho Docente</vt:lpstr>
      <vt:lpstr>Objetivos da mudança criativa dos modelos vigentes</vt:lpstr>
      <vt:lpstr>Diretrizes para a Formação de Professores</vt:lpstr>
      <vt:lpstr>Competências a serem desenvolvidas na formação para a Educação Básica</vt:lpstr>
      <vt:lpstr>Organização Institucional da Formação de Professores </vt:lpstr>
      <vt:lpstr>Organização Institucional da Formação de Professores – continuação </vt:lpstr>
      <vt:lpstr>Debate das Normas do CNE Sobre Formação de Professores em Comissão Bicameral</vt:lpstr>
      <vt:lpstr>Avaliação da implantação das novas diretrizes nacionais dos Cursos de Pedagogia</vt:lpstr>
      <vt:lpstr>Avaliação da implantação das diretrizes curriculares para a formação de professores nos Cursos de Licenciatura</vt:lpstr>
      <vt:lpstr>Formação e Condição Docente</vt:lpstr>
      <vt:lpstr>UNESCO e OIT: Os pilares da educação na sociedade do conhecimento</vt:lpstr>
      <vt:lpstr>Slide 19</vt:lpstr>
      <vt:lpstr>Projeto de Resolução do Parecer CNE/CEB 12/12 – I :  Articulação entre os Sistemas para a oferta de EAD  </vt:lpstr>
      <vt:lpstr>Projeto de Resolução do Parecer CNE/CEB 12/12 – II :  Articulação entre os Sistemas para a oferta de EAD  </vt:lpstr>
      <vt:lpstr>Projeto de Resolução do Parecer CNE/CEB 12/12 – III:  Articulação entre os Sistemas para a oferta de EAD  </vt:lpstr>
      <vt:lpstr>Projeto de Resolução do Parecer CNE/CEB 12/12 – IV:  Articulação entre os Sistemas para a oferta de EAD  </vt:lpstr>
      <vt:lpstr>Projeto de Resolução do Parecer CNE/CEB 12/12 – V:  Articulação entre os Sistemas para a oferta de EAD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2º Encontro de Coordenadores Pedagógicos</dc:title>
  <dc:creator>Francisco Aparecido Cordão</dc:creator>
  <cp:lastModifiedBy>Clovis</cp:lastModifiedBy>
  <cp:revision>264</cp:revision>
  <dcterms:created xsi:type="dcterms:W3CDTF">2012-04-04T18:32:22Z</dcterms:created>
  <dcterms:modified xsi:type="dcterms:W3CDTF">2012-10-22T12:06:01Z</dcterms:modified>
</cp:coreProperties>
</file>