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21"/>
  </p:notesMasterIdLst>
  <p:sldIdLst>
    <p:sldId id="256" r:id="rId2"/>
    <p:sldId id="336" r:id="rId3"/>
    <p:sldId id="354" r:id="rId4"/>
    <p:sldId id="342" r:id="rId5"/>
    <p:sldId id="355" r:id="rId6"/>
    <p:sldId id="353" r:id="rId7"/>
    <p:sldId id="337" r:id="rId8"/>
    <p:sldId id="338" r:id="rId9"/>
    <p:sldId id="345" r:id="rId10"/>
    <p:sldId id="340" r:id="rId11"/>
    <p:sldId id="347" r:id="rId12"/>
    <p:sldId id="346" r:id="rId13"/>
    <p:sldId id="356" r:id="rId14"/>
    <p:sldId id="360" r:id="rId15"/>
    <p:sldId id="350" r:id="rId16"/>
    <p:sldId id="361" r:id="rId17"/>
    <p:sldId id="362" r:id="rId18"/>
    <p:sldId id="363" r:id="rId19"/>
    <p:sldId id="352" r:id="rId20"/>
  </p:sldIdLst>
  <p:sldSz cx="9144000" cy="6858000" type="screen4x3"/>
  <p:notesSz cx="7302500" cy="95885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4" autoAdjust="0"/>
    <p:restoredTop sz="94660"/>
  </p:normalViewPr>
  <p:slideViewPr>
    <p:cSldViewPr>
      <p:cViewPr>
        <p:scale>
          <a:sx n="80" d="100"/>
          <a:sy n="80" d="100"/>
        </p:scale>
        <p:origin x="-1134" y="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0"/>
        <p:guide pos="23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 err="1">
                <a:latin typeface="Arial" pitchFamily="34" charset="0"/>
                <a:cs typeface="Arial" pitchFamily="34" charset="0"/>
              </a:rPr>
              <a:t>Divisão</a:t>
            </a:r>
            <a:r>
              <a:rPr lang="en-US" dirty="0">
                <a:latin typeface="Arial" pitchFamily="34" charset="0"/>
                <a:cs typeface="Arial" pitchFamily="34" charset="0"/>
              </a:rPr>
              <a:t> do bolo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tributário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- 2010 (%) </a:t>
            </a:r>
            <a:endParaRPr lang="en-US" dirty="0">
              <a:latin typeface="Arial" pitchFamily="34" charset="0"/>
              <a:cs typeface="Arial" pitchFamily="34" charset="0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spPr>
            <a:effectLst>
              <a:outerShdw blurRad="50800" dist="50800" dir="5400000" algn="ctr" rotWithShape="0">
                <a:srgbClr val="FF0000"/>
              </a:outerShdw>
            </a:effectLst>
          </c:spPr>
          <c:explosion val="25"/>
          <c:dLbls>
            <c:dLbl>
              <c:idx val="0"/>
              <c:layout>
                <c:manualLayout>
                  <c:x val="-5.3522873125077391E-2"/>
                  <c:y val="-0.34004179372851145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400" dirty="0" smtClean="0"/>
                      <a:t>57,6%</a:t>
                    </a:r>
                    <a:endParaRPr lang="en-US" sz="2400" dirty="0"/>
                  </a:p>
                </c:rich>
              </c:tx>
              <c:spPr/>
              <c:dLblPos val="outEnd"/>
              <c:showPercent val="1"/>
            </c:dLbl>
            <c:dLbl>
              <c:idx val="1"/>
              <c:layout>
                <c:manualLayout>
                  <c:x val="9.1637388400813841E-3"/>
                  <c:y val="0.12746242024354668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24,7%</a:t>
                    </a:r>
                    <a:endParaRPr lang="en-US"/>
                  </a:p>
                </c:rich>
              </c:tx>
              <c:spPr/>
              <c:dLblPos val="outEnd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2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/>
                      <a:t>18,3%</a:t>
                    </a:r>
                    <a:endParaRPr lang="en-US" dirty="0"/>
                  </a:p>
                </c:rich>
              </c:tx>
              <c:spPr/>
              <c:dLblPos val="outEnd"/>
              <c:showPercent val="1"/>
            </c:dLbl>
            <c:txPr>
              <a:bodyPr/>
              <a:lstStyle/>
              <a:p>
                <a:pPr>
                  <a:defRPr sz="2400"/>
                </a:pPr>
                <a:endParaRPr lang="pt-BR"/>
              </a:p>
            </c:txPr>
            <c:dLblPos val="outEnd"/>
            <c:showPercent val="1"/>
            <c:showLeaderLines val="1"/>
          </c:dLbls>
          <c:cat>
            <c:strRef>
              <c:f>Plan1!$B$2:$D$2</c:f>
              <c:strCache>
                <c:ptCount val="3"/>
                <c:pt idx="0">
                  <c:v>União</c:v>
                </c:pt>
                <c:pt idx="1">
                  <c:v>Estados</c:v>
                </c:pt>
                <c:pt idx="2">
                  <c:v>Municípios</c:v>
                </c:pt>
              </c:strCache>
            </c:strRef>
          </c:cat>
          <c:val>
            <c:numRef>
              <c:f>Plan1!$B$3:$D$3</c:f>
              <c:numCache>
                <c:formatCode>General</c:formatCode>
                <c:ptCount val="3"/>
                <c:pt idx="0">
                  <c:v>57.6</c:v>
                </c:pt>
                <c:pt idx="1">
                  <c:v>24.7</c:v>
                </c:pt>
                <c:pt idx="2">
                  <c:v>18.3</c:v>
                </c:pt>
              </c:numCache>
            </c:numRef>
          </c:val>
        </c:ser>
      </c:pie3DChart>
      <c:spPr>
        <a:effectLst>
          <a:outerShdw blurRad="50800" dist="50800" dir="5400000" algn="ctr" rotWithShape="0">
            <a:srgbClr val="FF0000"/>
          </a:outerShdw>
        </a:effectLst>
      </c:spPr>
    </c:plotArea>
    <c:legend>
      <c:legendPos val="r"/>
      <c:layout>
        <c:manualLayout>
          <c:xMode val="edge"/>
          <c:yMode val="edge"/>
          <c:x val="0.83569243086716682"/>
          <c:y val="0.37790256969099068"/>
          <c:w val="0.15331108252473602"/>
          <c:h val="0.26331395953847297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pt-BR"/>
        </a:p>
      </c:txPr>
    </c:legend>
    <c:plotVisOnly val="1"/>
  </c:chart>
  <c:spPr>
    <a:ln>
      <a:solidFill>
        <a:schemeClr val="tx1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302500" cy="95885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6515" tIns="48257" rIns="96515" bIns="48257" anchor="ctr"/>
          <a:lstStyle/>
          <a:p>
            <a:pPr>
              <a:defRPr/>
            </a:pPr>
            <a:endParaRPr lang="pt-BR"/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20788" y="852488"/>
            <a:ext cx="5602287" cy="4200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804627" y="5325281"/>
            <a:ext cx="6437019" cy="5042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1"/>
            <a:ext cx="3490663" cy="557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  <a:defRPr sz="15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55612" y="1"/>
            <a:ext cx="3490662" cy="557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  <a:defRPr sz="15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650560"/>
            <a:ext cx="3490663" cy="557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  <a:defRPr sz="15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555612" y="10650560"/>
            <a:ext cx="3490662" cy="557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  <a:defRPr sz="15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A99B85A1-1AEC-4776-9A25-80A3BDC71F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89A757-D929-4630-82B2-1AB5CF0672E0}" type="slidenum">
              <a:rPr lang="pt-BR"/>
              <a:pPr/>
              <a:t>1</a:t>
            </a:fld>
            <a:endParaRPr lang="pt-BR"/>
          </a:p>
        </p:txBody>
      </p:sp>
      <p:sp>
        <p:nvSpPr>
          <p:cNvPr id="501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852488"/>
            <a:ext cx="5605462" cy="4203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04628" y="5325280"/>
            <a:ext cx="6440399" cy="504561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D949FDB-6664-4FC2-BC9D-EA15CC968289}" type="slidenum">
              <a:rPr lang="pt-BR"/>
              <a:pPr/>
              <a:t>14</a:t>
            </a:fld>
            <a:endParaRPr lang="pt-BR"/>
          </a:p>
        </p:txBody>
      </p:sp>
      <p:sp>
        <p:nvSpPr>
          <p:cNvPr id="655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852488"/>
            <a:ext cx="5605462" cy="4203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04628" y="5325280"/>
            <a:ext cx="6440399" cy="504561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2071FAB-7EDA-4B46-B84C-36BCA4CD5148}" type="slidenum">
              <a:rPr lang="pt-BR"/>
              <a:pPr/>
              <a:t>19</a:t>
            </a:fld>
            <a:endParaRPr lang="pt-BR"/>
          </a:p>
        </p:txBody>
      </p:sp>
      <p:sp>
        <p:nvSpPr>
          <p:cNvPr id="870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70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-208084"/>
            <a:ext cx="1691" cy="417833"/>
          </a:xfrm>
          <a:noFill/>
          <a:ln/>
        </p:spPr>
        <p:txBody>
          <a:bodyPr wrap="none" anchor="ctr"/>
          <a:lstStyle/>
          <a:p>
            <a:pPr eaLnBrk="1">
              <a:spcBef>
                <a:spcPct val="0"/>
              </a:spcBef>
              <a:buClrTx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</a:pPr>
            <a:endParaRPr lang="pt-BR" sz="2100" dirty="0" smtClean="0">
              <a:latin typeface="Arial" charset="0"/>
              <a:ea typeface="Microsoft YaHei" charset="-122"/>
            </a:endParaRPr>
          </a:p>
        </p:txBody>
      </p:sp>
      <p:sp>
        <p:nvSpPr>
          <p:cNvPr id="87045" name="Text Box 3"/>
          <p:cNvSpPr txBox="1">
            <a:spLocks noChangeArrowheads="1"/>
          </p:cNvSpPr>
          <p:nvPr/>
        </p:nvSpPr>
        <p:spPr bwMode="auto">
          <a:xfrm>
            <a:off x="0" y="0"/>
            <a:ext cx="1691" cy="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4995" tIns="47498" rIns="94995" bIns="47498"/>
          <a:lstStyle/>
          <a:p>
            <a:pPr hangingPunct="1">
              <a:lnSpc>
                <a:spcPct val="100000"/>
              </a:lnSpc>
              <a:buClrTx/>
              <a:tabLst>
                <a:tab pos="0" algn="l"/>
                <a:tab pos="472521" algn="l"/>
                <a:tab pos="946718" algn="l"/>
                <a:tab pos="1420914" algn="l"/>
                <a:tab pos="1895111" algn="l"/>
                <a:tab pos="2369307" algn="l"/>
                <a:tab pos="2843504" algn="l"/>
                <a:tab pos="3317700" algn="l"/>
                <a:tab pos="3791897" algn="l"/>
                <a:tab pos="4266094" algn="l"/>
                <a:tab pos="4740291" algn="l"/>
                <a:tab pos="5214487" algn="l"/>
                <a:tab pos="5688684" algn="l"/>
                <a:tab pos="6162880" algn="l"/>
                <a:tab pos="6637077" algn="l"/>
                <a:tab pos="7111273" algn="l"/>
                <a:tab pos="7585470" algn="l"/>
                <a:tab pos="8059666" algn="l"/>
                <a:tab pos="8533863" algn="l"/>
                <a:tab pos="9008059" algn="l"/>
                <a:tab pos="9482256" algn="l"/>
              </a:tabLst>
            </a:pPr>
            <a:fld id="{E02AAFC2-5841-4E13-99C5-9C58ABBB53E0}" type="slidenum">
              <a:rPr lang="pt-BR" sz="15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tabLst>
                  <a:tab pos="0" algn="l"/>
                  <a:tab pos="472521" algn="l"/>
                  <a:tab pos="946718" algn="l"/>
                  <a:tab pos="1420914" algn="l"/>
                  <a:tab pos="1895111" algn="l"/>
                  <a:tab pos="2369307" algn="l"/>
                  <a:tab pos="2843504" algn="l"/>
                  <a:tab pos="3317700" algn="l"/>
                  <a:tab pos="3791897" algn="l"/>
                  <a:tab pos="4266094" algn="l"/>
                  <a:tab pos="4740291" algn="l"/>
                  <a:tab pos="5214487" algn="l"/>
                  <a:tab pos="5688684" algn="l"/>
                  <a:tab pos="6162880" algn="l"/>
                  <a:tab pos="6637077" algn="l"/>
                  <a:tab pos="7111273" algn="l"/>
                  <a:tab pos="7585470" algn="l"/>
                  <a:tab pos="8059666" algn="l"/>
                  <a:tab pos="8533863" algn="l"/>
                  <a:tab pos="9008059" algn="l"/>
                  <a:tab pos="9482256" algn="l"/>
                </a:tabLst>
              </a:pPr>
              <a:t>19</a:t>
            </a:fld>
            <a:endParaRPr lang="pt-BR" sz="15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99B85A1-1AEC-4776-9A25-80A3BDC71F2D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99B85A1-1AEC-4776-9A25-80A3BDC71F2D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99B85A1-1AEC-4776-9A25-80A3BDC71F2D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99B85A1-1AEC-4776-9A25-80A3BDC71F2D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99B85A1-1AEC-4776-9A25-80A3BDC71F2D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D949FDB-6664-4FC2-BC9D-EA15CC968289}" type="slidenum">
              <a:rPr lang="pt-BR"/>
              <a:pPr/>
              <a:t>11</a:t>
            </a:fld>
            <a:endParaRPr lang="pt-BR"/>
          </a:p>
        </p:txBody>
      </p:sp>
      <p:sp>
        <p:nvSpPr>
          <p:cNvPr id="655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852488"/>
            <a:ext cx="5605462" cy="4203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04628" y="5325280"/>
            <a:ext cx="6440399" cy="504561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D949FDB-6664-4FC2-BC9D-EA15CC968289}" type="slidenum">
              <a:rPr lang="pt-BR"/>
              <a:pPr/>
              <a:t>12</a:t>
            </a:fld>
            <a:endParaRPr lang="pt-BR"/>
          </a:p>
        </p:txBody>
      </p:sp>
      <p:sp>
        <p:nvSpPr>
          <p:cNvPr id="655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852488"/>
            <a:ext cx="5605462" cy="4203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04628" y="5325280"/>
            <a:ext cx="6440399" cy="504561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D949FDB-6664-4FC2-BC9D-EA15CC968289}" type="slidenum">
              <a:rPr lang="pt-BR"/>
              <a:pPr/>
              <a:t>13</a:t>
            </a:fld>
            <a:endParaRPr lang="pt-BR"/>
          </a:p>
        </p:txBody>
      </p:sp>
      <p:sp>
        <p:nvSpPr>
          <p:cNvPr id="655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852488"/>
            <a:ext cx="5605462" cy="4203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04628" y="5325280"/>
            <a:ext cx="6440399" cy="504561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904875" y="2357438"/>
            <a:ext cx="7315200" cy="2570162"/>
          </a:xfrm>
          <a:prstGeom prst="rect">
            <a:avLst/>
          </a:prstGeom>
          <a:noFill/>
          <a:ln w="6350" cap="rnd" cmpd="sng" algn="ctr">
            <a:solidFill>
              <a:schemeClr val="accent4">
                <a:lumMod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>
          <a:xfrm>
            <a:off x="914400" y="5048250"/>
            <a:ext cx="7315200" cy="881063"/>
          </a:xfrm>
          <a:prstGeom prst="rect">
            <a:avLst/>
          </a:prstGeom>
          <a:noFill/>
          <a:ln w="6350" cap="rnd" cmpd="sng" algn="ctr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904875" y="2357438"/>
            <a:ext cx="238125" cy="2570162"/>
          </a:xfrm>
          <a:prstGeom prst="rect">
            <a:avLst/>
          </a:prstGeom>
          <a:solidFill>
            <a:srgbClr val="FFC000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7" name="Retângulo 6"/>
          <p:cNvSpPr/>
          <p:nvPr/>
        </p:nvSpPr>
        <p:spPr>
          <a:xfrm>
            <a:off x="914400" y="5048250"/>
            <a:ext cx="228600" cy="881063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t="46873"/>
          <a:stretch>
            <a:fillRect/>
          </a:stretch>
        </p:blipFill>
        <p:spPr bwMode="auto">
          <a:xfrm>
            <a:off x="0" y="0"/>
            <a:ext cx="9144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2500306"/>
            <a:ext cx="6858000" cy="2357454"/>
          </a:xfrm>
        </p:spPr>
        <p:txBody>
          <a:bodyPr anchor="t">
            <a:noAutofit/>
          </a:bodyPr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662004"/>
          </a:xfrm>
        </p:spPr>
        <p:txBody>
          <a:bodyPr>
            <a:noAutofit/>
          </a:bodyPr>
          <a:lstStyle>
            <a:lvl1pPr marL="0" indent="0" algn="r">
              <a:buNone/>
              <a:defRPr sz="2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12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928688" y="6357938"/>
            <a:ext cx="1219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D7CF1-3D57-4F2A-B0E4-D42FC7781AC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5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A626D-1E37-472A-826C-B6C877C003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ector reto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Triângulo isósceles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6" name="Conector reto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1A478-44F1-4DAE-8269-C707936CB0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4313" y="1143000"/>
            <a:ext cx="228600" cy="1279525"/>
          </a:xfrm>
          <a:prstGeom prst="rect">
            <a:avLst/>
          </a:prstGeom>
          <a:solidFill>
            <a:srgbClr val="FFC000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>
          <a:xfrm>
            <a:off x="214313" y="2600325"/>
            <a:ext cx="228600" cy="6858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14313" y="3429000"/>
            <a:ext cx="214312" cy="612775"/>
          </a:xfrm>
          <a:prstGeom prst="rect">
            <a:avLst/>
          </a:prstGeom>
          <a:solidFill>
            <a:srgbClr val="FFC000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7" name="Retângulo 6"/>
          <p:cNvSpPr/>
          <p:nvPr/>
        </p:nvSpPr>
        <p:spPr>
          <a:xfrm>
            <a:off x="214313" y="4143375"/>
            <a:ext cx="214312" cy="328613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9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EA453-E36E-43E8-BB17-CABD51025E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7C69B-957E-46D3-9958-5E910CCB259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46873"/>
          <a:stretch>
            <a:fillRect/>
          </a:stretch>
        </p:blipFill>
        <p:spPr bwMode="auto">
          <a:xfrm>
            <a:off x="0" y="6372225"/>
            <a:ext cx="9144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429375" y="6492875"/>
            <a:ext cx="228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7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214563" y="6492875"/>
            <a:ext cx="35052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1981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6C391-843C-41F5-8C0D-30AC2E5AA59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8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C7D55-FAE3-46B1-A931-7E1F2A58FA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ângulo isósceles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5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67AE9-474D-4FE6-AA50-02B06C584CD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ector reto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Triângulo isósceles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4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5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F301-E20F-4455-95D3-F1D353E4B2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Conector reto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Triângulo isósceles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9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1CAF3-E924-4767-B401-DB46B2EB480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7" name="Retângulo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8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9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85746-0989-482F-8AE0-4F8BE624EA6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Título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8195" name="Espaço Reservado para Texto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pt-BR"/>
              <a:t>29/01/12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6E0DE39-432C-4634-8F6B-F61166F7984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28" name="Conector re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Conector re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riângulo isósceles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694" r:id="rId5"/>
    <p:sldLayoutId id="2147483700" r:id="rId6"/>
    <p:sldLayoutId id="2147483701" r:id="rId7"/>
    <p:sldLayoutId id="2147483702" r:id="rId8"/>
    <p:sldLayoutId id="2147483703" r:id="rId9"/>
    <p:sldLayoutId id="2147483695" r:id="rId10"/>
    <p:sldLayoutId id="2147483704" r:id="rId11"/>
  </p:sldLayoutIdLst>
  <p:transition spd="med"/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28662" y="2643182"/>
            <a:ext cx="7567642" cy="2000264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200" dirty="0" smtClean="0">
                <a:solidFill>
                  <a:schemeClr val="tx1"/>
                </a:solidFill>
              </a:rPr>
              <a:t> Regime de Colaboração </a:t>
            </a:r>
            <a:br>
              <a:rPr lang="pt-BR" sz="3200" dirty="0" smtClean="0">
                <a:solidFill>
                  <a:schemeClr val="tx1"/>
                </a:solidFill>
              </a:rPr>
            </a:br>
            <a:r>
              <a:rPr lang="pt-BR" sz="3200" dirty="0" smtClean="0">
                <a:solidFill>
                  <a:schemeClr val="tx1"/>
                </a:solidFill>
              </a:rPr>
              <a:t>e </a:t>
            </a:r>
            <a:br>
              <a:rPr lang="pt-BR" sz="3200" dirty="0" smtClean="0">
                <a:solidFill>
                  <a:schemeClr val="tx1"/>
                </a:solidFill>
              </a:rPr>
            </a:br>
            <a:r>
              <a:rPr lang="pt-BR" sz="3200" dirty="0" smtClean="0">
                <a:solidFill>
                  <a:schemeClr val="tx1"/>
                </a:solidFill>
              </a:rPr>
              <a:t>Qualificação da Formação Docente</a:t>
            </a:r>
            <a:br>
              <a:rPr lang="pt-BR" sz="3200" dirty="0" smtClean="0">
                <a:solidFill>
                  <a:schemeClr val="tx1"/>
                </a:solidFill>
              </a:rPr>
            </a:br>
            <a:endParaRPr lang="pt-BR" sz="3200" dirty="0" smtClean="0">
              <a:solidFill>
                <a:srgbClr val="46465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71604" y="5143512"/>
            <a:ext cx="6480175" cy="728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r" hangingPunct="1">
              <a:lnSpc>
                <a:spcPct val="10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Darci Bueno da Silva</a:t>
            </a:r>
          </a:p>
          <a:p>
            <a:pPr algn="r" hangingPunct="1">
              <a:lnSpc>
                <a:spcPct val="10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Dirigente Municipal de Educação de </a:t>
            </a:r>
            <a:r>
              <a:rPr lang="pt-B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Não-Me-Toque</a:t>
            </a:r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 RS</a:t>
            </a:r>
          </a:p>
          <a:p>
            <a:pPr algn="r" hangingPunct="1">
              <a:lnSpc>
                <a:spcPct val="10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Undime/ RS</a:t>
            </a: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857250"/>
            <a:ext cx="13938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781172"/>
          </a:xfrm>
        </p:spPr>
        <p:txBody>
          <a:bodyPr/>
          <a:lstStyle/>
          <a:p>
            <a:pPr algn="just">
              <a:buClrTx/>
              <a:buFont typeface="Arial" pitchFamily="34" charset="0"/>
              <a:buChar char="•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O cenário demonstra que a divisão das riquezas se tornou inversamente proporcional.</a:t>
            </a:r>
          </a:p>
          <a:p>
            <a:pPr algn="just">
              <a:buClrTx/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Tx/>
              <a:buFont typeface="Arial" pitchFamily="34" charset="0"/>
              <a:buChar char="•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Nesse sentido, o ente federado mais prejudicado é o Município.</a:t>
            </a:r>
          </a:p>
          <a:p>
            <a:pPr algn="just">
              <a:buClrTx/>
              <a:buNone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Tx/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400" b="1" dirty="0" smtClean="0">
                <a:solidFill>
                  <a:schemeClr val="tx1"/>
                </a:solidFill>
              </a:rPr>
              <a:t>Divisão das riquezas </a:t>
            </a:r>
            <a:r>
              <a:rPr lang="pt-BR" sz="2400" b="1" i="1" dirty="0" smtClean="0">
                <a:solidFill>
                  <a:schemeClr val="tx1"/>
                </a:solidFill>
              </a:rPr>
              <a:t> versus</a:t>
            </a:r>
            <a:r>
              <a:rPr lang="pt-BR" sz="2400" b="1" dirty="0" smtClean="0">
                <a:solidFill>
                  <a:schemeClr val="tx1"/>
                </a:solidFill>
              </a:rPr>
              <a:t> responsabilidades</a:t>
            </a:r>
            <a:endParaRPr lang="pt-BR" sz="2400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4143404" cy="293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00562" y="6072206"/>
            <a:ext cx="43973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Fonte: </a:t>
            </a:r>
            <a:r>
              <a:rPr kumimoji="0" lang="pt-BR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  FUNDEB   E  A  EDUCAÇÃO  BÁSICA: Expectativas, avanços e limites  - Paulo Buzar.</a:t>
            </a:r>
            <a:endParaRPr kumimoji="0" lang="pt-BR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00034" y="1714488"/>
            <a:ext cx="81534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15913" indent="-315913">
              <a:lnSpc>
                <a:spcPct val="100000"/>
              </a:lnSpc>
              <a:spcBef>
                <a:spcPts val="700"/>
              </a:spcBef>
              <a:buClr>
                <a:srgbClr val="9FB8CD"/>
              </a:buClr>
              <a:buSzPct val="60000"/>
              <a:buFont typeface="Wingdings" charset="2"/>
              <a:buChar char="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</a:pPr>
            <a:endParaRPr lang="pt-BR" sz="2900" dirty="0">
              <a:solidFill>
                <a:srgbClr val="0000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400" b="1" dirty="0" smtClean="0">
                <a:solidFill>
                  <a:schemeClr val="tx1"/>
                </a:solidFill>
              </a:rPr>
              <a:t>Divisão das riquezas </a:t>
            </a:r>
            <a:r>
              <a:rPr lang="pt-BR" sz="2400" b="1" i="1" dirty="0" smtClean="0">
                <a:solidFill>
                  <a:schemeClr val="tx1"/>
                </a:solidFill>
              </a:rPr>
              <a:t> versus</a:t>
            </a:r>
            <a:r>
              <a:rPr lang="pt-BR" sz="2400" b="1" dirty="0" smtClean="0">
                <a:solidFill>
                  <a:schemeClr val="tx1"/>
                </a:solidFill>
              </a:rPr>
              <a:t> responsabilidades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868144" y="5949280"/>
            <a:ext cx="30055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Fonte: Inep</a:t>
            </a:r>
            <a:r>
              <a:rPr lang="pt-BR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</a:t>
            </a:r>
            <a:r>
              <a:rPr kumimoji="0" lang="pt-BR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Censo Escolar 2011.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611560" y="1556792"/>
          <a:ext cx="8280919" cy="1761024"/>
        </p:xfrm>
        <a:graphic>
          <a:graphicData uri="http://schemas.openxmlformats.org/drawingml/2006/table">
            <a:tbl>
              <a:tblPr/>
              <a:tblGrid>
                <a:gridCol w="2232248"/>
                <a:gridCol w="1728192"/>
                <a:gridCol w="1872208"/>
                <a:gridCol w="1728192"/>
                <a:gridCol w="720079"/>
              </a:tblGrid>
              <a:tr h="3600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Ensino Regular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Educação Infantil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pt-BR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445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Creche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Pré- escola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8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Estadual 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7.786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55.970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63.756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1,28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62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Municipal 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1.454.710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3.469.164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4.923.874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98,72</a:t>
                      </a:r>
                      <a:endParaRPr lang="pt-B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245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4.987.630</a:t>
                      </a:r>
                      <a:endParaRPr lang="pt-BR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pt-BR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611560" y="3861048"/>
          <a:ext cx="8280921" cy="1577340"/>
        </p:xfrm>
        <a:graphic>
          <a:graphicData uri="http://schemas.openxmlformats.org/drawingml/2006/table">
            <a:tbl>
              <a:tblPr/>
              <a:tblGrid>
                <a:gridCol w="2304256"/>
                <a:gridCol w="1944216"/>
                <a:gridCol w="1584176"/>
                <a:gridCol w="1728192"/>
                <a:gridCol w="720081"/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Ensino Regular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Ensino Fundamental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Anos Iniciais</a:t>
                      </a:r>
                      <a:endParaRPr lang="pt-B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Anos </a:t>
                      </a:r>
                      <a:r>
                        <a:rPr lang="pt-BR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Finais*</a:t>
                      </a:r>
                      <a:endParaRPr lang="pt-B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latin typeface="Arial"/>
                          <a:ea typeface="Times New Roman"/>
                          <a:cs typeface="Times New Roman"/>
                        </a:rPr>
                        <a:t>Estadual 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2.815.174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6.756.998</a:t>
                      </a:r>
                      <a:endParaRPr lang="pt-BR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9.572.172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37,08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latin typeface="Arial"/>
                          <a:ea typeface="Times New Roman"/>
                          <a:cs typeface="Times New Roman"/>
                        </a:rPr>
                        <a:t>Municipal 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10.915.639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5.326.568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16.242.207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62,92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25.814.379</a:t>
                      </a:r>
                      <a:endParaRPr lang="pt-B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pt-B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5517232"/>
            <a:ext cx="82089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i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*Apenas nos anos finais do EF é que a rede estadual supera a rede municipal</a:t>
            </a:r>
            <a:r>
              <a:rPr kumimoji="0" lang="pt-BR" sz="14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pt-BR" sz="1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00034" y="1714488"/>
            <a:ext cx="81534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15913" indent="-315913">
              <a:lnSpc>
                <a:spcPct val="100000"/>
              </a:lnSpc>
              <a:spcBef>
                <a:spcPts val="700"/>
              </a:spcBef>
              <a:buClr>
                <a:srgbClr val="9FB8CD"/>
              </a:buClr>
              <a:buSzPct val="60000"/>
              <a:buFont typeface="Wingdings" charset="2"/>
              <a:buChar char="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</a:pPr>
            <a:endParaRPr lang="pt-BR" sz="2900" dirty="0">
              <a:solidFill>
                <a:srgbClr val="0000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71472" y="1214422"/>
            <a:ext cx="8215370" cy="4987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Os dados demonstram que a esfera municipal detém o maior número de matrículas no ensino fundamental.</a:t>
            </a:r>
          </a:p>
          <a:p>
            <a:pPr algn="just"/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Na educação infantil, o atendimento é realizado quase que em sua totalidade pelos municípios – fenômeno da 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municipalização</a:t>
            </a: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concretizou-se ao longo do tempo e agora atinge também os anos iniciais do ensino fundamental.  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Ainda existem casos de municípios que oferecem o ensino médio e o ensino superior, contrariando os princípios legais.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 Fundeb inaugurou um novo tempo e ao mesmo tempo demonstrou as fragilidades do regime de colaboração atual quando, na divisão dos recursos, o que levou-se em consideração não foram as necessidades, mas sim a força política de cada ente federado. 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Com as mudanças na legislação educacional (criação do ensino fundamental de nove anos, obrigatoriedade de matrícula aos 4 anos, inclusão de pessoas com necessidades especiais, lei do piso nacional, etc.), os Municípios ficaram ainda mais sobrecarregados.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400" b="1" dirty="0" smtClean="0">
                <a:solidFill>
                  <a:schemeClr val="tx1"/>
                </a:solidFill>
              </a:rPr>
              <a:t>Divisão das riquezas </a:t>
            </a:r>
            <a:r>
              <a:rPr lang="pt-BR" sz="2400" b="1" i="1" dirty="0" smtClean="0">
                <a:solidFill>
                  <a:schemeClr val="tx1"/>
                </a:solidFill>
              </a:rPr>
              <a:t> versus</a:t>
            </a:r>
            <a:r>
              <a:rPr lang="pt-BR" sz="2400" b="1" dirty="0" smtClean="0">
                <a:solidFill>
                  <a:schemeClr val="tx1"/>
                </a:solidFill>
              </a:rPr>
              <a:t> responsabilidades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00034" y="1714488"/>
            <a:ext cx="81534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15913" indent="-315913">
              <a:lnSpc>
                <a:spcPct val="100000"/>
              </a:lnSpc>
              <a:spcBef>
                <a:spcPts val="700"/>
              </a:spcBef>
              <a:buClr>
                <a:srgbClr val="9FB8CD"/>
              </a:buClr>
              <a:buSzPct val="60000"/>
              <a:buFont typeface="Wingdings" charset="2"/>
              <a:buChar char="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</a:pPr>
            <a:endParaRPr lang="pt-BR" sz="2900" dirty="0">
              <a:solidFill>
                <a:srgbClr val="0000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71472" y="1214422"/>
            <a:ext cx="8215370" cy="421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 educação básica, que compreende a 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educação infantil</a:t>
            </a:r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o 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ensino fundamental </a:t>
            </a:r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o 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ensino médio</a:t>
            </a:r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apresenta alguns desafios quando se trata do profissional da educação.</a:t>
            </a:r>
          </a:p>
          <a:p>
            <a:pPr algn="just"/>
            <a:endParaRPr lang="pt-B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/>
            </a:pPr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Formação inicial: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/>
                </a:solidFill>
              </a:rPr>
              <a:t> Se faz necessário um esforço conjunto entre os entes federados e as agências formadoras para qualificar a formação inicial. Existe um descompasso entre a teoria e a realidade que o professor encontra no dia-a-dia, fato que leva à evasão de profissionais, os quais migram para outras áreas de atuação.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400" b="1" dirty="0" smtClean="0">
                <a:solidFill>
                  <a:schemeClr val="tx1"/>
                </a:solidFill>
              </a:rPr>
              <a:t>Formação docente na educação básica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500034" y="1142984"/>
            <a:ext cx="8215370" cy="5588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Formação continuada: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/>
                </a:solidFill>
              </a:rPr>
              <a:t> Investir em formação continuada qualificada e voltada para as diversas realidades. Combater o faz-de-conta. Garantir o que estabelece a legislação em relação à hora atividade (1/3).</a:t>
            </a:r>
          </a:p>
          <a:p>
            <a:pPr algn="just"/>
            <a:endParaRPr lang="pt-B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Carreira: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/>
                </a:solidFill>
              </a:rPr>
              <a:t> Rever carreira do professor, que não se resume apenas a melhoria do salário.</a:t>
            </a:r>
          </a:p>
          <a:p>
            <a:pPr algn="just"/>
            <a:endParaRPr lang="pt-B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Condições de trabalho: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/>
                </a:solidFill>
              </a:rPr>
              <a:t>Observar as condições de trabalho a que estão sujeitos os professores brasileiros e intervir para a qualificação das mesmas.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400" b="1" dirty="0" smtClean="0">
                <a:solidFill>
                  <a:schemeClr val="tx1"/>
                </a:solidFill>
              </a:rPr>
              <a:t>Formação docente na educação básica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8358246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pt-BR" sz="2400" b="1" dirty="0" smtClean="0">
                <a:solidFill>
                  <a:schemeClr val="tx1"/>
                </a:solidFill>
              </a:rPr>
              <a:t>Ademais, dizer que...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387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O </a:t>
            </a:r>
            <a:r>
              <a:rPr lang="pt-BR" sz="2400" b="1" dirty="0" smtClean="0"/>
              <a:t>regime de colaboração </a:t>
            </a:r>
            <a:r>
              <a:rPr lang="pt-BR" sz="2400" dirty="0" smtClean="0"/>
              <a:t>entre os entes federados não existe de fato. </a:t>
            </a:r>
          </a:p>
          <a:p>
            <a:pPr marL="87313" indent="0" algn="just"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O que temos é um arremedo caracterizado por </a:t>
            </a:r>
            <a:r>
              <a:rPr lang="pt-BR" sz="2400" b="1" dirty="0" smtClean="0"/>
              <a:t>programas</a:t>
            </a:r>
            <a:r>
              <a:rPr lang="pt-BR" sz="2400" dirty="0" smtClean="0"/>
              <a:t>, geralmente de caráter suplementar, definidos como de cooperação financeira e técnica, e pelo </a:t>
            </a:r>
            <a:r>
              <a:rPr lang="pt-BR" sz="2400" b="1" dirty="0" smtClean="0"/>
              <a:t>Fundeb</a:t>
            </a:r>
            <a:r>
              <a:rPr lang="pt-BR" sz="2400" dirty="0" smtClean="0"/>
              <a:t>, que apresenta fragilidades e controvérsias (cooperação). </a:t>
            </a:r>
          </a:p>
          <a:p>
            <a:pPr marL="87313" indent="0" algn="just"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A educação pública, em suas múltiplas dimensões, requer muito mais do que programas suplementares ou cooperação técnica. Vejamos: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596" y="357166"/>
            <a:ext cx="7993063" cy="72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pt-BR" sz="2200" b="1" dirty="0" smtClean="0">
                <a:solidFill>
                  <a:schemeClr val="tx1"/>
                </a:solidFill>
              </a:rPr>
              <a:t>Algumas possibilidades para a concretização de um verdadeiro regime de colaboração</a:t>
            </a:r>
            <a:endParaRPr lang="pt-BR" sz="2200" dirty="0">
              <a:solidFill>
                <a:schemeClr val="tx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512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Instituir, de fato, um </a:t>
            </a:r>
            <a:r>
              <a:rPr lang="pt-BR" sz="2200" b="1" dirty="0" smtClean="0"/>
              <a:t>sistema nacional de educação</a:t>
            </a:r>
            <a:r>
              <a:rPr lang="pt-BR" sz="2200" dirty="0" smtClean="0"/>
              <a:t>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A União destinar uma maior parcelas dos seus recursos para os demais entes federados, principalmente, aos Municípios.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Garantir o investimento de 10% do PIB em educação (Conae – PNE).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Instituir o custo aluno qualidade (CAQ) como referência.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Abandonar a lógica dos recursos financeiros disponíveis e efetivar a lógica dos recursos financeiros necessários para uma educação pública de qualidade.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Qualificar a gestão pública baseada em princípios democráticos.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00034" y="642918"/>
            <a:ext cx="7993063" cy="40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pt-BR" sz="2200" b="1" dirty="0" smtClean="0">
                <a:solidFill>
                  <a:schemeClr val="tx1"/>
                </a:solidFill>
              </a:rPr>
              <a:t>E no caso da formação docente...</a:t>
            </a:r>
            <a:endParaRPr lang="pt-BR" sz="2200" dirty="0">
              <a:solidFill>
                <a:schemeClr val="tx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00034" y="1214423"/>
            <a:ext cx="8464454" cy="4585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defRPr/>
            </a:pPr>
            <a:r>
              <a:rPr lang="pt-BR" sz="2200" dirty="0" smtClean="0">
                <a:solidFill>
                  <a:srgbClr val="FF0000"/>
                </a:solidFill>
              </a:rPr>
              <a:t>  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Envidar esforços entre os entes federados e as agências formadoras para qualificar a formação inicial. </a:t>
            </a:r>
          </a:p>
          <a:p>
            <a:pPr marL="887413" lvl="2" indent="0" algn="just">
              <a:buFont typeface="Wingdings" pitchFamily="2" charset="2"/>
              <a:buChar char="ü"/>
              <a:defRPr/>
            </a:pPr>
            <a:r>
              <a:rPr lang="pt-BR" sz="2000" dirty="0" smtClean="0"/>
              <a:t>Existe um descompasso entre a teoria aprendida na universidade e a realidade que o professor encontra no dia-a-dia da escola, aspecto que colabora com a evasão dos profissionais, que acabam mudando a área de atuação.</a:t>
            </a:r>
          </a:p>
          <a:p>
            <a:pPr marL="887413" lvl="2" indent="0" algn="just">
              <a:buFont typeface="Wingdings" pitchFamily="2" charset="2"/>
              <a:buChar char="ü"/>
              <a:defRPr/>
            </a:pPr>
            <a:r>
              <a:rPr lang="pt-BR" sz="2000" dirty="0" smtClean="0"/>
              <a:t>As universidades não formam os professores para a escola.</a:t>
            </a:r>
          </a:p>
          <a:p>
            <a:pPr marL="887413" lvl="2" indent="0" algn="just">
              <a:buFont typeface="Wingdings" pitchFamily="2" charset="2"/>
              <a:buChar char="ü"/>
              <a:defRPr/>
            </a:pPr>
            <a:r>
              <a:rPr lang="pt-BR" sz="2000" dirty="0" smtClean="0"/>
              <a:t>As agências formadoras não ouvem os gestores (municipais e estaduais) com o intuito de qualificar a formação inicial – falta espaço para diálogo.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2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/>
              <a:t> Promover mudanças no currículo e nas diretrizes educacionais de modo que o aluno sinta-se estimulado a aprender – fazer sentido para a sua vida.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00034" y="642918"/>
            <a:ext cx="7993063" cy="40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pt-BR" sz="2200" b="1" dirty="0" smtClean="0">
                <a:solidFill>
                  <a:schemeClr val="tx1"/>
                </a:solidFill>
              </a:rPr>
              <a:t>E no caso da formação docente...</a:t>
            </a:r>
            <a:endParaRPr lang="pt-BR" sz="2200" dirty="0">
              <a:solidFill>
                <a:schemeClr val="tx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00034" y="1214423"/>
            <a:ext cx="8464454" cy="324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000" dirty="0" smtClean="0"/>
              <a:t> Atualizar, modernizar o currículo, pois este apresenta-se ultrapassado perante as exigências e demandas dos alunos.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0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000" dirty="0" smtClean="0"/>
              <a:t> Garantir 1/3 da carga horária para “hora atividade”, a fim de garantir a qualificação do planejamento pedagógico  e possibilitar a formação continuada. O desafio consiste na implementação deste dispositivo (como a maioria dos municípios não tem condições de implantar imediatamente, a implantação gradativa se mostra como uma saída viável).</a:t>
            </a:r>
          </a:p>
          <a:p>
            <a:pPr marL="87313" indent="0" algn="just">
              <a:defRPr/>
            </a:pPr>
            <a:endParaRPr lang="pt-BR" sz="20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000" dirty="0" smtClean="0"/>
              <a:t> Articular formação, carreira e condições de trabalho.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39552" y="4437112"/>
            <a:ext cx="8352928" cy="18097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/>
                </a:solidFill>
              </a:rPr>
              <a:t>Concluindo, é importante dizer que se faz necessário e urgente a regulamentação do regime de colaboração entre os entes federados. Essa regulamentação, aliada a outros fatores, é estratégica para a implementação de uma educação de qualidade para todos os brasileiros, na qual a formação dos profissionais da educação é apenas uma de tantas facetas. </a:t>
            </a:r>
            <a:endParaRPr lang="pt-B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12775" y="1600200"/>
            <a:ext cx="81534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000125" y="1500188"/>
            <a:ext cx="7429527" cy="401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3200" b="1" dirty="0">
              <a:solidFill>
                <a:schemeClr val="tx1"/>
              </a:solidFill>
              <a:latin typeface="Tw Cen MT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5400" b="1" dirty="0" smtClean="0">
                <a:solidFill>
                  <a:schemeClr val="tx1"/>
                </a:solidFill>
              </a:rPr>
              <a:t>Obrigado </a:t>
            </a:r>
            <a:r>
              <a:rPr lang="pt-BR" sz="5400" b="1" dirty="0">
                <a:solidFill>
                  <a:schemeClr val="tx1"/>
                </a:solidFill>
              </a:rPr>
              <a:t>!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800" dirty="0">
              <a:solidFill>
                <a:schemeClr val="tx1"/>
              </a:solidFill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800" dirty="0">
              <a:solidFill>
                <a:schemeClr val="tx1"/>
              </a:solidFill>
            </a:endParaRP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32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pt-BR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undimenacional@undime.org.br</a:t>
            </a:r>
          </a:p>
          <a:p>
            <a:pPr algn="ctr">
              <a:buNone/>
            </a:pPr>
            <a:endParaRPr lang="pt-BR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pt-BR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ww.undime.org.br</a:t>
            </a: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Federalismo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466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Como modelo institucional e  organizacional do Estado Nacional, emergiu nos Estados Unidos da América.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No caso do Brasil, o federalismo surgiu como resposta a um Estado unitário, nascido da curiosa e inédita experiência monárquica e imperial nos trópicos, que, como principal mérito, teve a inegável capacidade de manter sob seu mando vasta extensão territorial, em uma América do Sul marcada por divisões e disputas territoriais entre elites econômicas que queriam estabelecer países independentes sob seu jugo. 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endParaRPr lang="pt-BR" sz="1400" dirty="0" smtClean="0"/>
          </a:p>
          <a:p>
            <a:pPr marL="87313" indent="0" algn="r">
              <a:defRPr/>
            </a:pPr>
            <a:r>
              <a:rPr lang="pt-BR" sz="1400" dirty="0" smtClean="0"/>
              <a:t>Fonte consultada: Artigo </a:t>
            </a:r>
            <a:r>
              <a:rPr lang="pt-BR" sz="1400" i="1" dirty="0" smtClean="0"/>
              <a:t>Municípios no pacto federativo</a:t>
            </a:r>
            <a:r>
              <a:rPr lang="pt-BR" sz="1400" dirty="0" smtClean="0"/>
              <a:t> – Daniel Cara, 2012.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Federalismo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412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Em resumo, independente das peculiaridades de cada país, o federalismo um sistema político caracterizado por um Estado soberano, composto por diversas entidades territoriais autônomas dotadas de governo próprio.</a:t>
            </a:r>
          </a:p>
          <a:p>
            <a:pPr marL="87313" indent="0" algn="just">
              <a:defRPr/>
            </a:pPr>
            <a:r>
              <a:rPr lang="pt-BR" sz="2400" dirty="0" smtClean="0"/>
              <a:t> </a:t>
            </a:r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Por autonomia, compreende-se um conjunto de competências ou prerrogativas determinadas e garantidas por uma Constituição, que não podem ser abolidas ou alteradas de modo unilateral pelo governo central.</a:t>
            </a:r>
          </a:p>
          <a:p>
            <a:pPr marL="87313" indent="0" algn="just">
              <a:defRPr/>
            </a:pPr>
            <a:endParaRPr lang="pt-BR" sz="1400" dirty="0" smtClean="0"/>
          </a:p>
          <a:p>
            <a:pPr marL="87313" indent="0" algn="just">
              <a:defRPr/>
            </a:pPr>
            <a:endParaRPr lang="pt-BR" sz="1400" dirty="0" smtClean="0"/>
          </a:p>
          <a:p>
            <a:pPr marL="87313" indent="0" algn="r">
              <a:defRPr/>
            </a:pPr>
            <a:r>
              <a:rPr lang="pt-BR" sz="1400" dirty="0" smtClean="0"/>
              <a:t>Fonte consultada: Artigo </a:t>
            </a:r>
            <a:r>
              <a:rPr lang="pt-BR" sz="1400" i="1" dirty="0" smtClean="0"/>
              <a:t>Municípios no pacto federativo</a:t>
            </a:r>
            <a:r>
              <a:rPr lang="pt-BR" sz="1400" dirty="0" smtClean="0"/>
              <a:t> – Daniel Cara, 2012.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Pacto federativo e regime de colaboração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71472" y="1357298"/>
            <a:ext cx="8320116" cy="387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Grosso modo, podemos dizer que no contexto do federalismo, a Constituição Federal de um determinado país se torna um </a:t>
            </a:r>
            <a:r>
              <a:rPr lang="pt-BR" sz="2400" b="1" dirty="0" smtClean="0"/>
              <a:t>pacto federativo </a:t>
            </a:r>
            <a:r>
              <a:rPr lang="pt-BR" sz="2400" dirty="0" smtClean="0"/>
              <a:t>entre os entes federados e estabelece as regras do relacionamento entre os mesmos. </a:t>
            </a:r>
          </a:p>
          <a:p>
            <a:pPr marL="87313" indent="0" algn="just"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No caso do Brasil, a novidade configura-se no fato de que os municípios terem sido elevados à categoria de ente federado e na instituição de um </a:t>
            </a:r>
            <a:r>
              <a:rPr lang="pt-BR" sz="2400" b="1" dirty="0" smtClean="0"/>
              <a:t>regime de colaboração </a:t>
            </a:r>
            <a:r>
              <a:rPr lang="pt-BR" sz="2400" dirty="0" smtClean="0"/>
              <a:t>entre todos os entes federados.</a:t>
            </a:r>
          </a:p>
          <a:p>
            <a:pPr marL="87313" indent="0" algn="just"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Pacto federativo e regime de colaboração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512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regime de colaboração</a:t>
            </a:r>
            <a:r>
              <a:rPr lang="pt-BR" sz="2200" dirty="0" smtClean="0">
                <a:latin typeface="Arial" pitchFamily="34" charset="0"/>
                <a:cs typeface="Arial" pitchFamily="34" charset="0"/>
              </a:rPr>
              <a:t> está referenciado na legislação, conforme segue:</a:t>
            </a:r>
          </a:p>
          <a:p>
            <a:pPr marL="87313" indent="0" algn="just">
              <a:defRPr/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marL="87313" indent="0" algn="just">
              <a:buFont typeface="Wingdings" pitchFamily="2" charset="2"/>
              <a:buChar char="ü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parágrafo único do artigo 23 da CF, que enumera as competências comuns da União, dos Estados, do Distrito Federal e dos Municípios; </a:t>
            </a:r>
          </a:p>
          <a:p>
            <a:pPr marL="87313" indent="0" algn="just">
              <a:buFont typeface="Wingdings" pitchFamily="2" charset="2"/>
              <a:buChar char="ü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artigo 211, que aborda as responsabilidades de cada ente da federação em seus sistemas de ensino; </a:t>
            </a:r>
          </a:p>
          <a:p>
            <a:pPr marL="87313" indent="0" algn="just">
              <a:buFont typeface="Wingdings" pitchFamily="2" charset="2"/>
              <a:buChar char="ü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artigos 5º, 8º, 9º, 10 e 74 da Lei de Diretrizes e Bases da Educação Nacional; e</a:t>
            </a:r>
          </a:p>
          <a:p>
            <a:pPr marL="87313" indent="0" algn="just">
              <a:buFont typeface="Wingdings" pitchFamily="2" charset="2"/>
              <a:buChar char="ü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diversos trechos do Plano Nacional de Educação e em algumas de suas metas. </a:t>
            </a:r>
          </a:p>
          <a:p>
            <a:pPr marL="87313" indent="0" algn="just">
              <a:defRPr/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Porém, apesar de todo esse respaldo legal, o </a:t>
            </a: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regime de colaboração </a:t>
            </a:r>
            <a:r>
              <a:rPr lang="pt-BR" sz="2200" dirty="0" smtClean="0">
                <a:latin typeface="Arial" pitchFamily="34" charset="0"/>
                <a:cs typeface="Arial" pitchFamily="34" charset="0"/>
              </a:rPr>
              <a:t>entre União, Estados, Distrito Federal e Municípios ainda carece de ações práticas e normas complementares.</a:t>
            </a:r>
            <a:endParaRPr lang="pt-BR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O contexto da educação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71473" y="1268413"/>
            <a:ext cx="8320116" cy="387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313" indent="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Do ponto de vista do Federalismo, a </a:t>
            </a:r>
            <a:r>
              <a:rPr lang="pt-BR" sz="2400" b="1" dirty="0" smtClean="0"/>
              <a:t>responsabilidade</a:t>
            </a:r>
            <a:r>
              <a:rPr lang="pt-BR" sz="2400" dirty="0" smtClean="0"/>
              <a:t> pela oferta da educação pública se dá de forma </a:t>
            </a:r>
            <a:r>
              <a:rPr lang="pt-BR" sz="2400" b="1" dirty="0" smtClean="0"/>
              <a:t>compartilhada</a:t>
            </a:r>
            <a:r>
              <a:rPr lang="pt-BR" sz="2400" dirty="0" smtClean="0"/>
              <a:t> entre os entes federados: União, Estados, Distrito Federal e Municípios.</a:t>
            </a:r>
          </a:p>
          <a:p>
            <a:pPr marL="87313" indent="0" algn="just">
              <a:defRPr/>
            </a:pPr>
            <a:endParaRPr lang="pt-BR" sz="2400" dirty="0" smtClean="0"/>
          </a:p>
          <a:p>
            <a:pPr marL="87313" indent="0" algn="just">
              <a:buFont typeface="Arial" pitchFamily="34" charset="0"/>
              <a:buChar char="•"/>
              <a:defRPr/>
            </a:pPr>
            <a:r>
              <a:rPr lang="pt-BR" sz="2400" dirty="0" smtClean="0"/>
              <a:t> A Constituição Federal (CF) de 1.988 e as leis complementares, definem as responsabilidades de cada ente federado no quesito educação pública e estabelecem um </a:t>
            </a:r>
            <a:r>
              <a:rPr lang="pt-BR" sz="2400" b="1" dirty="0" smtClean="0"/>
              <a:t>regime de colaboração</a:t>
            </a:r>
            <a:r>
              <a:rPr lang="pt-BR" sz="2400" dirty="0" smtClean="0"/>
              <a:t>.</a:t>
            </a:r>
          </a:p>
          <a:p>
            <a:pPr marL="0" indent="0" algn="just" eaLnBrk="1" hangingPunct="1"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500034" y="1269805"/>
            <a:ext cx="8248678" cy="580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defRPr/>
            </a:pPr>
            <a:r>
              <a:rPr lang="pt-BR" sz="1900" dirty="0" smtClean="0"/>
              <a:t>Art. 211. A União, os Estados, o Distrito Federal e os Municípios organizarão em </a:t>
            </a:r>
            <a:r>
              <a:rPr lang="pt-BR" sz="1900" b="1" dirty="0" smtClean="0"/>
              <a:t>regime de colaboração </a:t>
            </a:r>
            <a:r>
              <a:rPr lang="pt-BR" sz="1900" dirty="0" smtClean="0"/>
              <a:t>seus sistemas de ensino.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>§ 1º. A </a:t>
            </a:r>
            <a:r>
              <a:rPr lang="pt-BR" sz="1900" b="1" dirty="0" smtClean="0"/>
              <a:t>União</a:t>
            </a:r>
            <a:r>
              <a:rPr lang="pt-BR" sz="1900" dirty="0" smtClean="0"/>
              <a:t> organizará o sistema federal de ensino e o dos Territórios financiará as instituições de ensino públicas federais e exercerá, em matéria educacional, </a:t>
            </a:r>
            <a:r>
              <a:rPr lang="pt-BR" sz="1900" b="1" dirty="0" smtClean="0"/>
              <a:t>função redistributiva e supletiva</a:t>
            </a:r>
            <a:r>
              <a:rPr lang="pt-BR" sz="1900" dirty="0" smtClean="0"/>
              <a:t>, de forma a garantir equalização de oportunidades educacionais e padrão mínimo de qualidade do ensino mediante assistência técnica e financeira aos Estados, ao Distrito Federal e aos Municípios;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>§ 2º. Os </a:t>
            </a:r>
            <a:r>
              <a:rPr lang="pt-BR" sz="1900" b="1" dirty="0" smtClean="0"/>
              <a:t>Municípios</a:t>
            </a:r>
            <a:r>
              <a:rPr lang="pt-BR" sz="1900" dirty="0" smtClean="0"/>
              <a:t> atuarão prioritariamente no ensino fundamental e na educação infantil.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>§ 3º. Os </a:t>
            </a:r>
            <a:r>
              <a:rPr lang="pt-BR" sz="1900" b="1" dirty="0" smtClean="0"/>
              <a:t>Estados </a:t>
            </a:r>
            <a:r>
              <a:rPr lang="pt-BR" sz="1900" dirty="0" smtClean="0"/>
              <a:t>e o </a:t>
            </a:r>
            <a:r>
              <a:rPr lang="pt-BR" sz="1900" b="1" dirty="0" smtClean="0"/>
              <a:t>Distrito Federal </a:t>
            </a:r>
            <a:r>
              <a:rPr lang="pt-BR" sz="1900" dirty="0" smtClean="0"/>
              <a:t>atuarão prioritariamente no ensino fundamental e médio.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>§ 4º. Na organização de seus sistemas de ensino, os Estados e os Municípios definirão </a:t>
            </a:r>
            <a:r>
              <a:rPr lang="pt-BR" sz="1900" b="1" dirty="0" smtClean="0"/>
              <a:t>formas de colaboração</a:t>
            </a:r>
            <a:r>
              <a:rPr lang="pt-BR" sz="1900" dirty="0" smtClean="0"/>
              <a:t>, de modo a assegurar a universalização do ensino obrigatório.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>§ 5º. A educação básica pública atenderá prioritariamente ao ensino regular.</a:t>
            </a:r>
          </a:p>
          <a:p>
            <a:pPr marL="0" indent="0" algn="just" eaLnBrk="1" hangingPunct="1">
              <a:defRPr/>
            </a:pPr>
            <a:endParaRPr lang="pt-BR" sz="1000" dirty="0" smtClean="0"/>
          </a:p>
          <a:p>
            <a:pPr marL="0" indent="0" algn="r" eaLnBrk="1" hangingPunct="1">
              <a:defRPr/>
            </a:pPr>
            <a:r>
              <a:rPr lang="pt-BR" sz="1900" dirty="0" smtClean="0"/>
              <a:t>(CF/ 1988, art. 211, alterado pela EC n.º. 14/96 e EC nº. 53/2006).</a:t>
            </a:r>
          </a:p>
          <a:p>
            <a:pPr marL="0" indent="0" algn="just" eaLnBrk="1" hangingPunct="1">
              <a:defRPr/>
            </a:pPr>
            <a:r>
              <a:rPr lang="pt-BR" sz="1900" dirty="0" smtClean="0"/>
              <a:t/>
            </a:r>
            <a:br>
              <a:rPr lang="pt-BR" sz="1900" dirty="0" smtClean="0"/>
            </a:br>
            <a:endParaRPr lang="pt-BR" sz="1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 b="1" dirty="0" smtClean="0">
                <a:solidFill>
                  <a:schemeClr val="tx1"/>
                </a:solidFill>
              </a:rPr>
              <a:t>O contexto da educação</a:t>
            </a:r>
            <a:endParaRPr lang="pt-B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ClrTx/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Em tese, ficou convencionado que cada um dos entes federados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vincularia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recursos financeiros dos seus orçamentos para a manutenção e o desenvolvimento do ensino nas seguintes proporções: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25%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dos impostos e transferências no caso dos Estados, Municípios e Distrito Federal, e não menos que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18%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no caso da União.</a:t>
            </a:r>
          </a:p>
          <a:p>
            <a:pPr algn="just">
              <a:buClrTx/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Tx/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problema é que, ao longo do tempo, os Municípios foram assumindo a responsabilidade pela maioria das políticas públicas básicas de atendimento ao cidadão, entre elas a educação –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municipalização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i="1" dirty="0" smtClean="0">
                <a:latin typeface="Arial" pitchFamily="34" charset="0"/>
                <a:cs typeface="Arial" pitchFamily="34" charset="0"/>
              </a:rPr>
              <a:t>versus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precarização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ClrTx/>
              <a:buFont typeface="Arial" pitchFamily="34" charset="0"/>
              <a:buChar char="•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Tx/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Entretanto, a configuração da divisão do bolo tributário não sofreu alterações nesse mesmo período de tempo. Vejamos: 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596" y="571480"/>
            <a:ext cx="7993063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/>
            <a:r>
              <a:rPr lang="pt-BR" sz="2800" b="1" dirty="0" smtClean="0">
                <a:solidFill>
                  <a:schemeClr val="tx1"/>
                </a:solidFill>
              </a:rPr>
              <a:t>O contexto da educação</a:t>
            </a:r>
            <a:endParaRPr lang="pt-B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143504" y="5786454"/>
            <a:ext cx="25003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Fonte: Secretaria do Tesouro Nacional.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Gráfico 5"/>
          <p:cNvGraphicFramePr/>
          <p:nvPr/>
        </p:nvGraphicFramePr>
        <p:xfrm>
          <a:off x="1000100" y="1643050"/>
          <a:ext cx="6929486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ângulo 6"/>
          <p:cNvSpPr/>
          <p:nvPr/>
        </p:nvSpPr>
        <p:spPr>
          <a:xfrm>
            <a:off x="500034" y="571480"/>
            <a:ext cx="8072494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/>
            <a:r>
              <a:rPr lang="pt-BR" sz="2400" b="1" dirty="0" smtClean="0">
                <a:solidFill>
                  <a:schemeClr val="tx1"/>
                </a:solidFill>
              </a:rPr>
              <a:t>Divisão das riquezas </a:t>
            </a:r>
            <a:r>
              <a:rPr lang="pt-BR" sz="2400" b="1" i="1" dirty="0" smtClean="0">
                <a:solidFill>
                  <a:schemeClr val="tx1"/>
                </a:solidFill>
              </a:rPr>
              <a:t> versus</a:t>
            </a:r>
            <a:r>
              <a:rPr lang="pt-BR" sz="2400" b="1" dirty="0" smtClean="0">
                <a:solidFill>
                  <a:schemeClr val="tx1"/>
                </a:solidFill>
              </a:rPr>
              <a:t> responsabilidades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em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em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1768</Words>
  <Application>Microsoft Office PowerPoint</Application>
  <PresentationFormat>Apresentação na tela (4:3)</PresentationFormat>
  <Paragraphs>185</Paragraphs>
  <Slides>19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Origem</vt:lpstr>
      <vt:lpstr> Regime de Colaboração  e  Qualificação da Formação Docente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Desafios municipais para garantir piso e carreira do magistério</dc:title>
  <dc:creator>Manoel Filho</dc:creator>
  <cp:lastModifiedBy>Vilmar Klemann</cp:lastModifiedBy>
  <cp:revision>338</cp:revision>
  <cp:lastPrinted>1601-01-01T00:00:00Z</cp:lastPrinted>
  <dcterms:created xsi:type="dcterms:W3CDTF">1601-01-01T00:00:00Z</dcterms:created>
  <dcterms:modified xsi:type="dcterms:W3CDTF">2012-10-20T00:30:16Z</dcterms:modified>
</cp:coreProperties>
</file>